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73" r:id="rId5"/>
    <p:sldId id="281" r:id="rId6"/>
    <p:sldId id="282" r:id="rId7"/>
    <p:sldId id="284" r:id="rId8"/>
    <p:sldId id="283" r:id="rId9"/>
    <p:sldId id="271" r:id="rId10"/>
    <p:sldId id="280" r:id="rId11"/>
    <p:sldId id="279" r:id="rId12"/>
    <p:sldId id="285" r:id="rId13"/>
    <p:sldId id="272" r:id="rId14"/>
    <p:sldId id="286" r:id="rId15"/>
    <p:sldId id="274" r:id="rId16"/>
    <p:sldId id="260" r:id="rId17"/>
    <p:sldId id="270"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A942-6F86-4D5C-9E44-8AF20C2FA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F248B-5398-4DD6-AB4A-A4B265B20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526934-8B32-4979-B39D-0B75A83CDF8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7326CD7E-229C-4822-9595-29CA82DD6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FF06C-9DBC-4A71-B50D-620DED683DA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6111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0529-7E20-4536-87B9-6411159FE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1151B-65BC-4513-9E2E-6337EE1DB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CF166-77DE-4095-A05A-71C7CB41D21D}"/>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1B27C625-F285-44EB-98BA-D9CFC4479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B6974-F501-4847-BC39-D013B31D6C98}"/>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1637145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22E23-4381-4F77-95FF-D6BF3E691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CC288-9A14-417C-8C8C-D54F28562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4A5B-204A-4461-935C-76F13506FE9D}"/>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24F03D09-08E9-4411-9019-62963BB33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F2E2-5629-4717-B978-9F09C476B52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72616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E0E9-64EC-443C-A77F-25BC43415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39D-DB24-4B33-8D9F-2FBC27715E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4F2C3-A790-4C27-81CF-40E25574593F}"/>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210C9ECE-EDCA-433C-81A3-080928592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4BC87-5418-4557-A362-4F281DC7EEBD}"/>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374624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D5D9-01ED-46A4-AB06-CDFB946795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6CBDCE-0123-477C-86B5-328753FAE8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D97548-D59A-4040-9FA2-FB80E4B07034}"/>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5FCAA6F5-DBC5-4049-907D-52BFED6D6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77203-9BF6-40FF-B3B8-CA94D75EEE93}"/>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93544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98E5-8481-406E-A116-13CA6413D7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3A4A-219E-49D4-9056-78A8DEE120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B8BF79-7F2F-4C6F-86EB-30FE972FF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1283F-A5CD-488B-B33C-8FDABB3E8013}"/>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DF778BBC-440A-49E6-A358-82DD19D95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FE3E-2203-4820-B2DE-6AEF64443E02}"/>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972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E847-C4F8-40B1-885E-3E726D6F32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5BA11-C166-46F8-9893-BA64D33065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EEA78-4136-4674-B0B1-BCC827C0D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3E882B-7EF7-47B3-AFC1-450AB7BDB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9EFCD-3DF3-4781-B7A2-82615CCD76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38BA70-EC9F-4530-A328-559CF5EC1C2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8" name="Footer Placeholder 7">
            <a:extLst>
              <a:ext uri="{FF2B5EF4-FFF2-40B4-BE49-F238E27FC236}">
                <a16:creationId xmlns:a16="http://schemas.microsoft.com/office/drawing/2014/main" id="{ABDBE363-F4E8-4CAF-929D-FCDC1E5DE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96E98-B9AD-4A14-A079-EE36BE23FB4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302654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306A-4DD7-458C-8540-E2218B7D7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AE2AA-80B2-44DC-B624-4EDB11B8053B}"/>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4" name="Footer Placeholder 3">
            <a:extLst>
              <a:ext uri="{FF2B5EF4-FFF2-40B4-BE49-F238E27FC236}">
                <a16:creationId xmlns:a16="http://schemas.microsoft.com/office/drawing/2014/main" id="{FA6BDED7-6F69-4C67-BB60-0F3D2C0ED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5C6C8-E943-4B5D-9A20-71B4C9A82055}"/>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48437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57175-E6A9-482B-8E1B-0BA68BD72A3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3" name="Footer Placeholder 2">
            <a:extLst>
              <a:ext uri="{FF2B5EF4-FFF2-40B4-BE49-F238E27FC236}">
                <a16:creationId xmlns:a16="http://schemas.microsoft.com/office/drawing/2014/main" id="{BF265CFD-8DA3-44E0-AFA6-D11B1C0195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177BD2-15EC-48B5-BD43-99565FC689B8}"/>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69597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EADF-3F5E-424A-99C6-80CA7FE2F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27B91E-5142-4E06-A375-CDD753B4E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A6A898-2DB6-40CC-BC0D-277BFEA66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E243A-3130-45C4-BDF0-8CB9E85C3F58}"/>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62E71C74-A83E-4294-8ECD-00ABE246B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21C56-D2BC-4171-938E-AE4B7E6E4CD6}"/>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3738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6B4-36C2-426E-93D1-9D9D19555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E74B4-D55D-4FE3-B1D4-06A653A11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6B369-DA4C-4D00-885C-0C0E55648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1500A-C38A-489B-BE57-1DDA47A4068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4976A7E6-49AA-40C7-A2A9-1CB52AF4C9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89DA9-B00D-4E7A-B9BF-0453FF637930}"/>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144143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99AD1-D045-418F-9441-76F625E85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1B66BA-6690-40EC-B3E6-79EA076D44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BF686-2148-415D-8AB6-1EE4FAE47E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ABF3BA6C-2272-48AF-B332-C8F083390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2BE37D-70DA-41C6-B5F5-9A91468A1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12D06-E3F1-4FD2-B4B5-21FA3235D88A}" type="slidenum">
              <a:rPr lang="en-US" smtClean="0"/>
              <a:t>‹#›</a:t>
            </a:fld>
            <a:endParaRPr lang="en-US"/>
          </a:p>
        </p:txBody>
      </p:sp>
    </p:spTree>
    <p:extLst>
      <p:ext uri="{BB962C8B-B14F-4D97-AF65-F5344CB8AC3E}">
        <p14:creationId xmlns:p14="http://schemas.microsoft.com/office/powerpoint/2010/main" val="898936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lpi.usra.edu/publications/slidesets/apollolanding/ApolloLanding/slide_05.html" TargetMode="External"/><Relationship Id="rId2" Type="http://schemas.openxmlformats.org/officeDocument/2006/relationships/hyperlink" Target="https://www.researchgate.net/figure/Examples-of-different-classes-of-fingerprints-a-right-loop-b-whorl-and-c-arch_fig2_26598619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github.com/genvert/AP_157_FX-2_Vertudez/tree/main/Activity%202%20Part%202"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E3DC-55D7-442F-9E43-E505871B7265}"/>
              </a:ext>
            </a:extLst>
          </p:cNvPr>
          <p:cNvSpPr>
            <a:spLocks noGrp="1"/>
          </p:cNvSpPr>
          <p:nvPr>
            <p:ph type="ctrTitle"/>
          </p:nvPr>
        </p:nvSpPr>
        <p:spPr>
          <a:xfrm>
            <a:off x="1524000" y="2235200"/>
            <a:ext cx="9144000" cy="2387600"/>
          </a:xfrm>
        </p:spPr>
        <p:txBody>
          <a:bodyPr>
            <a:normAutofit fontScale="90000"/>
          </a:bodyPr>
          <a:lstStyle/>
          <a:p>
            <a:r>
              <a:rPr lang="en-US"/>
              <a:t>Activity 2:</a:t>
            </a:r>
            <a:br>
              <a:rPr lang="en-US"/>
            </a:br>
            <a:r>
              <a:rPr lang="en-US"/>
              <a:t>PROPERTIES AND APPLICATIOON OF 2D FOURIER TRANSFORM PART 2</a:t>
            </a:r>
            <a:endParaRPr lang="en-US" dirty="0"/>
          </a:p>
        </p:txBody>
      </p:sp>
      <p:sp>
        <p:nvSpPr>
          <p:cNvPr id="3" name="Subtitle 2">
            <a:extLst>
              <a:ext uri="{FF2B5EF4-FFF2-40B4-BE49-F238E27FC236}">
                <a16:creationId xmlns:a16="http://schemas.microsoft.com/office/drawing/2014/main" id="{1140E3FC-ADC1-4BF7-A593-8B1DF3E3FABE}"/>
              </a:ext>
            </a:extLst>
          </p:cNvPr>
          <p:cNvSpPr>
            <a:spLocks noGrp="1"/>
          </p:cNvSpPr>
          <p:nvPr>
            <p:ph type="subTitle" idx="1"/>
          </p:nvPr>
        </p:nvSpPr>
        <p:spPr>
          <a:xfrm>
            <a:off x="1524000" y="4992318"/>
            <a:ext cx="9144000" cy="993228"/>
          </a:xfrm>
        </p:spPr>
        <p:txBody>
          <a:bodyPr>
            <a:normAutofit lnSpcReduction="10000"/>
          </a:bodyPr>
          <a:lstStyle/>
          <a:p>
            <a:r>
              <a:rPr lang="en-US" sz="1600" dirty="0"/>
              <a:t>Genesis Vertudez – 202003099</a:t>
            </a:r>
          </a:p>
          <a:p>
            <a:r>
              <a:rPr lang="en-US" sz="1600" dirty="0"/>
              <a:t>App Physics 157 - Computational Analysis and Modeling in Physics</a:t>
            </a:r>
          </a:p>
          <a:p>
            <a:r>
              <a:rPr lang="en-US" sz="1600" dirty="0"/>
              <a:t>Submitted to Dr. Maricor Soriano; Mx. Rene Principe Jr.</a:t>
            </a:r>
          </a:p>
        </p:txBody>
      </p:sp>
    </p:spTree>
    <p:extLst>
      <p:ext uri="{BB962C8B-B14F-4D97-AF65-F5344CB8AC3E}">
        <p14:creationId xmlns:p14="http://schemas.microsoft.com/office/powerpoint/2010/main" val="949759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221"/>
            <a:ext cx="12192000" cy="1325563"/>
          </a:xfrm>
        </p:spPr>
        <p:txBody>
          <a:bodyPr/>
          <a:lstStyle/>
          <a:p>
            <a:pPr algn="ctr"/>
            <a:r>
              <a:rPr lang="en-US" b="1" dirty="0"/>
              <a:t>CONVOLUTION THEOREM REDUX</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13" name="Picture 12" descr="A picture containing text, screenshot&#10;&#10;Description automatically generated">
            <a:extLst>
              <a:ext uri="{FF2B5EF4-FFF2-40B4-BE49-F238E27FC236}">
                <a16:creationId xmlns:a16="http://schemas.microsoft.com/office/drawing/2014/main" id="{D7EA05D6-3685-5AA8-6F41-DF46EB323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93" y="974998"/>
            <a:ext cx="4908003" cy="2454002"/>
          </a:xfrm>
          <a:prstGeom prst="rect">
            <a:avLst/>
          </a:prstGeom>
        </p:spPr>
      </p:pic>
      <p:pic>
        <p:nvPicPr>
          <p:cNvPr id="15" name="Picture 14" descr="A picture containing screenshot, text&#10;&#10;Description automatically generated">
            <a:extLst>
              <a:ext uri="{FF2B5EF4-FFF2-40B4-BE49-F238E27FC236}">
                <a16:creationId xmlns:a16="http://schemas.microsoft.com/office/drawing/2014/main" id="{421F570F-F22A-1E24-191D-6C8EC6E6A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93" y="3792761"/>
            <a:ext cx="4908003" cy="2454002"/>
          </a:xfrm>
          <a:prstGeom prst="rect">
            <a:avLst/>
          </a:prstGeom>
        </p:spPr>
      </p:pic>
      <p:pic>
        <p:nvPicPr>
          <p:cNvPr id="16" name="Picture 15" descr="A picture containing screenshot, text, black&#10;&#10;Description automatically generated">
            <a:extLst>
              <a:ext uri="{FF2B5EF4-FFF2-40B4-BE49-F238E27FC236}">
                <a16:creationId xmlns:a16="http://schemas.microsoft.com/office/drawing/2014/main" id="{541A31CD-9228-BFF3-881F-D970C055D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1504" y="974998"/>
            <a:ext cx="4908003" cy="2454002"/>
          </a:xfrm>
          <a:prstGeom prst="rect">
            <a:avLst/>
          </a:prstGeom>
        </p:spPr>
      </p:pic>
      <p:pic>
        <p:nvPicPr>
          <p:cNvPr id="17" name="Picture 16" descr="A picture containing screenshot, text, diagram&#10;&#10;Description automatically generated">
            <a:extLst>
              <a:ext uri="{FF2B5EF4-FFF2-40B4-BE49-F238E27FC236}">
                <a16:creationId xmlns:a16="http://schemas.microsoft.com/office/drawing/2014/main" id="{5F09C6A5-DFBA-5154-6D6E-93D9A4F4F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503" y="3792761"/>
            <a:ext cx="4908003" cy="2454002"/>
          </a:xfrm>
          <a:prstGeom prst="rect">
            <a:avLst/>
          </a:prstGeom>
        </p:spPr>
      </p:pic>
      <p:sp>
        <p:nvSpPr>
          <p:cNvPr id="3" name="TextBox 2">
            <a:extLst>
              <a:ext uri="{FF2B5EF4-FFF2-40B4-BE49-F238E27FC236}">
                <a16:creationId xmlns:a16="http://schemas.microsoft.com/office/drawing/2014/main" id="{7C665E5C-DA42-D816-65B0-D6D328F74546}"/>
              </a:ext>
            </a:extLst>
          </p:cNvPr>
          <p:cNvSpPr txBox="1"/>
          <p:nvPr/>
        </p:nvSpPr>
        <p:spPr>
          <a:xfrm>
            <a:off x="5066190" y="2644169"/>
            <a:ext cx="2059620" cy="1569660"/>
          </a:xfrm>
          <a:prstGeom prst="rect">
            <a:avLst/>
          </a:prstGeom>
          <a:noFill/>
        </p:spPr>
        <p:txBody>
          <a:bodyPr wrap="square" rtlCol="0">
            <a:spAutoFit/>
          </a:bodyPr>
          <a:lstStyle/>
          <a:p>
            <a:pPr algn="just"/>
            <a:r>
              <a:rPr lang="en-US" sz="1600" dirty="0"/>
              <a:t>Replacing the circles with squares, we see that the same thing happens, except now the FTs form a square diffraction pattern.</a:t>
            </a:r>
          </a:p>
        </p:txBody>
      </p:sp>
    </p:spTree>
    <p:extLst>
      <p:ext uri="{BB962C8B-B14F-4D97-AF65-F5344CB8AC3E}">
        <p14:creationId xmlns:p14="http://schemas.microsoft.com/office/powerpoint/2010/main" val="50968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CONVOLUTION THEOREM REDUX</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18" name="Picture 17" descr="A picture containing text, screenshot, diagram, design&#10;&#10;Description automatically generated">
            <a:extLst>
              <a:ext uri="{FF2B5EF4-FFF2-40B4-BE49-F238E27FC236}">
                <a16:creationId xmlns:a16="http://schemas.microsoft.com/office/drawing/2014/main" id="{A116A11C-4E21-945B-1C60-039F6B2C9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768" y="3582639"/>
            <a:ext cx="3832326" cy="2874247"/>
          </a:xfrm>
          <a:prstGeom prst="rect">
            <a:avLst/>
          </a:prstGeom>
        </p:spPr>
      </p:pic>
      <p:pic>
        <p:nvPicPr>
          <p:cNvPr id="20" name="Picture 19" descr="A picture containing screenshot, rectangle, square&#10;&#10;Description automatically generated">
            <a:extLst>
              <a:ext uri="{FF2B5EF4-FFF2-40B4-BE49-F238E27FC236}">
                <a16:creationId xmlns:a16="http://schemas.microsoft.com/office/drawing/2014/main" id="{637C01F3-5559-1FD2-F830-DCEEB1A02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19" y="1046186"/>
            <a:ext cx="4765624" cy="2382814"/>
          </a:xfrm>
          <a:prstGeom prst="rect">
            <a:avLst/>
          </a:prstGeom>
        </p:spPr>
      </p:pic>
      <p:sp>
        <p:nvSpPr>
          <p:cNvPr id="3" name="TextBox 2">
            <a:extLst>
              <a:ext uri="{FF2B5EF4-FFF2-40B4-BE49-F238E27FC236}">
                <a16:creationId xmlns:a16="http://schemas.microsoft.com/office/drawing/2014/main" id="{67AF4597-8085-7782-F735-2E5DF5481BD9}"/>
              </a:ext>
            </a:extLst>
          </p:cNvPr>
          <p:cNvSpPr txBox="1"/>
          <p:nvPr/>
        </p:nvSpPr>
        <p:spPr>
          <a:xfrm>
            <a:off x="5766142" y="1849931"/>
            <a:ext cx="5589739" cy="3785652"/>
          </a:xfrm>
          <a:prstGeom prst="rect">
            <a:avLst/>
          </a:prstGeom>
          <a:noFill/>
        </p:spPr>
        <p:txBody>
          <a:bodyPr wrap="square" rtlCol="0">
            <a:spAutoFit/>
          </a:bodyPr>
          <a:lstStyle/>
          <a:p>
            <a:pPr algn="just"/>
            <a:r>
              <a:rPr lang="en-US" sz="1600" dirty="0"/>
              <a:t>In the previous activity, we demonstrated how convolving a circular diffraction pattern with NIP letters made the NIP letters fuzzy.</a:t>
            </a:r>
          </a:p>
          <a:p>
            <a:pPr algn="just"/>
            <a:endParaRPr lang="en-US" sz="1600" dirty="0"/>
          </a:p>
          <a:p>
            <a:pPr algn="just"/>
            <a:r>
              <a:rPr lang="en-US" sz="1600" dirty="0"/>
              <a:t>This is an interesting property of Dirac deltas, wherein convolving them with a function copies the function at the location of the Dirac delta. In image processing, convolving a pixel (represents a Dirac delta) with an image (represents the function) copies the function at that location.</a:t>
            </a:r>
          </a:p>
          <a:p>
            <a:pPr algn="just"/>
            <a:endParaRPr lang="en-US" sz="1600" dirty="0"/>
          </a:p>
          <a:p>
            <a:pPr algn="just"/>
            <a:r>
              <a:rPr lang="en-US" sz="1600" dirty="0"/>
              <a:t>On, the image above on the left, I generated 10 random points on the grid, and created a simple plus symbol image. By convolving the two images, we see that the plus images are copied into the locations of the 10 randomly generated pixel points.</a:t>
            </a:r>
          </a:p>
        </p:txBody>
      </p:sp>
    </p:spTree>
    <p:extLst>
      <p:ext uri="{BB962C8B-B14F-4D97-AF65-F5344CB8AC3E}">
        <p14:creationId xmlns:p14="http://schemas.microsoft.com/office/powerpoint/2010/main" val="421639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CONVOLUTION THEOREM REDUX</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22" name="Picture 21" descr="A picture containing screenshot, rectangle&#10;&#10;Description automatically generated">
            <a:extLst>
              <a:ext uri="{FF2B5EF4-FFF2-40B4-BE49-F238E27FC236}">
                <a16:creationId xmlns:a16="http://schemas.microsoft.com/office/drawing/2014/main" id="{EAABEC85-156B-0CF5-CFA3-11E2740EA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8" y="1113155"/>
            <a:ext cx="4631690" cy="2315845"/>
          </a:xfrm>
          <a:prstGeom prst="rect">
            <a:avLst/>
          </a:prstGeom>
        </p:spPr>
      </p:pic>
      <p:pic>
        <p:nvPicPr>
          <p:cNvPr id="24" name="Picture 23" descr="A picture containing screenshot&#10;&#10;Description automatically generated">
            <a:extLst>
              <a:ext uri="{FF2B5EF4-FFF2-40B4-BE49-F238E27FC236}">
                <a16:creationId xmlns:a16="http://schemas.microsoft.com/office/drawing/2014/main" id="{62B5AB40-0FF5-ECCE-6895-84B6FAF57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8" y="3697913"/>
            <a:ext cx="4631690" cy="2315845"/>
          </a:xfrm>
          <a:prstGeom prst="rect">
            <a:avLst/>
          </a:prstGeom>
        </p:spPr>
      </p:pic>
      <p:pic>
        <p:nvPicPr>
          <p:cNvPr id="26" name="Picture 25" descr="A picture containing screenshot, rectangle, pattern&#10;&#10;Description automatically generated">
            <a:extLst>
              <a:ext uri="{FF2B5EF4-FFF2-40B4-BE49-F238E27FC236}">
                <a16:creationId xmlns:a16="http://schemas.microsoft.com/office/drawing/2014/main" id="{13E2F018-7A93-0933-7BE3-8AD1B0487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0528" y="1113155"/>
            <a:ext cx="4631690" cy="2315845"/>
          </a:xfrm>
          <a:prstGeom prst="rect">
            <a:avLst/>
          </a:prstGeom>
        </p:spPr>
      </p:pic>
      <p:pic>
        <p:nvPicPr>
          <p:cNvPr id="28" name="Picture 27" descr="A picture containing screenshot, pattern, stitch, monochrome&#10;&#10;Description automatically generated">
            <a:extLst>
              <a:ext uri="{FF2B5EF4-FFF2-40B4-BE49-F238E27FC236}">
                <a16:creationId xmlns:a16="http://schemas.microsoft.com/office/drawing/2014/main" id="{58239184-09AB-FFBD-0E50-F2F530390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0528" y="3697914"/>
            <a:ext cx="4631690" cy="2315845"/>
          </a:xfrm>
          <a:prstGeom prst="rect">
            <a:avLst/>
          </a:prstGeom>
        </p:spPr>
      </p:pic>
      <p:sp>
        <p:nvSpPr>
          <p:cNvPr id="3" name="TextBox 2">
            <a:extLst>
              <a:ext uri="{FF2B5EF4-FFF2-40B4-BE49-F238E27FC236}">
                <a16:creationId xmlns:a16="http://schemas.microsoft.com/office/drawing/2014/main" id="{AE656F49-E9D5-A61A-7173-1C57AEB9C908}"/>
              </a:ext>
            </a:extLst>
          </p:cNvPr>
          <p:cNvSpPr txBox="1"/>
          <p:nvPr/>
        </p:nvSpPr>
        <p:spPr>
          <a:xfrm>
            <a:off x="4725908" y="1737939"/>
            <a:ext cx="2524620" cy="3785652"/>
          </a:xfrm>
          <a:prstGeom prst="rect">
            <a:avLst/>
          </a:prstGeom>
          <a:noFill/>
        </p:spPr>
        <p:txBody>
          <a:bodyPr wrap="square" rtlCol="0">
            <a:spAutoFit/>
          </a:bodyPr>
          <a:lstStyle/>
          <a:p>
            <a:pPr algn="just"/>
            <a:r>
              <a:rPr lang="en-US" sz="1600" dirty="0"/>
              <a:t>In this example, we lay out equally spaced pixels along the x and y axes.</a:t>
            </a:r>
          </a:p>
          <a:p>
            <a:pPr algn="just"/>
            <a:endParaRPr lang="en-US" sz="1600" dirty="0"/>
          </a:p>
          <a:p>
            <a:pPr algn="just"/>
            <a:r>
              <a:rPr lang="en-US" sz="1600" dirty="0"/>
              <a:t>We see that the resulting FTs are grid-like images. This makes sense since the spaced-out pixels are sum of multiple Dirac delta pairs each with sinusoid FTs. Since addition carries to the frequency domain, the FTs are just sum of the sinusoids where a lot cancels except for the peaks</a:t>
            </a:r>
          </a:p>
        </p:txBody>
      </p:sp>
    </p:spTree>
    <p:extLst>
      <p:ext uri="{BB962C8B-B14F-4D97-AF65-F5344CB8AC3E}">
        <p14:creationId xmlns:p14="http://schemas.microsoft.com/office/powerpoint/2010/main" val="231200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FINGERPRINT: RIDGE ENHANCEMENT</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4" name="Picture 3" descr="A close-up of a fingerprint&#10;&#10;Description automatically generated">
            <a:extLst>
              <a:ext uri="{FF2B5EF4-FFF2-40B4-BE49-F238E27FC236}">
                <a16:creationId xmlns:a16="http://schemas.microsoft.com/office/drawing/2014/main" id="{882CF448-ED57-AD7C-8134-90B233C01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702" y="1219945"/>
            <a:ext cx="2513999" cy="2356875"/>
          </a:xfrm>
          <a:prstGeom prst="rect">
            <a:avLst/>
          </a:prstGeom>
        </p:spPr>
      </p:pic>
      <p:pic>
        <p:nvPicPr>
          <p:cNvPr id="6" name="Picture 5" descr="A picture containing fog, grey, monochrome photography, monochrome&#10;&#10;Description automatically generated">
            <a:extLst>
              <a:ext uri="{FF2B5EF4-FFF2-40B4-BE49-F238E27FC236}">
                <a16:creationId xmlns:a16="http://schemas.microsoft.com/office/drawing/2014/main" id="{4A20B119-1A02-FFE3-2017-47375F9900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702" y="4023116"/>
            <a:ext cx="2513998" cy="2307772"/>
          </a:xfrm>
          <a:prstGeom prst="rect">
            <a:avLst/>
          </a:prstGeom>
        </p:spPr>
      </p:pic>
      <p:sp>
        <p:nvSpPr>
          <p:cNvPr id="3" name="TextBox 2">
            <a:extLst>
              <a:ext uri="{FF2B5EF4-FFF2-40B4-BE49-F238E27FC236}">
                <a16:creationId xmlns:a16="http://schemas.microsoft.com/office/drawing/2014/main" id="{CF7BA9B3-BEC1-65A5-B828-3C7780DF1508}"/>
              </a:ext>
            </a:extLst>
          </p:cNvPr>
          <p:cNvSpPr txBox="1"/>
          <p:nvPr/>
        </p:nvSpPr>
        <p:spPr>
          <a:xfrm>
            <a:off x="5647159" y="2398383"/>
            <a:ext cx="4789074" cy="2585323"/>
          </a:xfrm>
          <a:prstGeom prst="rect">
            <a:avLst/>
          </a:prstGeom>
          <a:noFill/>
        </p:spPr>
        <p:txBody>
          <a:bodyPr wrap="square" rtlCol="0">
            <a:spAutoFit/>
          </a:bodyPr>
          <a:lstStyle/>
          <a:p>
            <a:pPr algn="just"/>
            <a:r>
              <a:rPr lang="en-US" dirty="0"/>
              <a:t>Fingerprint analysis is another application of Fourier transform. By enhancing the ridges on the image, the fingerprint will be clearer and more useful in forensic science, for example.</a:t>
            </a:r>
          </a:p>
          <a:p>
            <a:pPr algn="just"/>
            <a:endParaRPr lang="en-US" dirty="0"/>
          </a:p>
          <a:p>
            <a:pPr algn="just"/>
            <a:r>
              <a:rPr lang="en-US" dirty="0"/>
              <a:t>The image above on the left shows a fingerprint. Taking its FT, we see that there are clear white regions surrounding the center and along the vertical axis.</a:t>
            </a:r>
          </a:p>
        </p:txBody>
      </p:sp>
      <p:sp>
        <p:nvSpPr>
          <p:cNvPr id="5" name="TextBox 4">
            <a:extLst>
              <a:ext uri="{FF2B5EF4-FFF2-40B4-BE49-F238E27FC236}">
                <a16:creationId xmlns:a16="http://schemas.microsoft.com/office/drawing/2014/main" id="{160EBF56-ADFA-8C6A-A11E-95FC7898F96E}"/>
              </a:ext>
            </a:extLst>
          </p:cNvPr>
          <p:cNvSpPr txBox="1"/>
          <p:nvPr/>
        </p:nvSpPr>
        <p:spPr>
          <a:xfrm>
            <a:off x="1916093" y="3589590"/>
            <a:ext cx="1797215" cy="307777"/>
          </a:xfrm>
          <a:prstGeom prst="rect">
            <a:avLst/>
          </a:prstGeom>
          <a:noFill/>
        </p:spPr>
        <p:txBody>
          <a:bodyPr wrap="square" rtlCol="0">
            <a:spAutoFit/>
          </a:bodyPr>
          <a:lstStyle/>
          <a:p>
            <a:pPr algn="ctr"/>
            <a:r>
              <a:rPr lang="en-US" sz="1400" b="1" dirty="0"/>
              <a:t>Fingerprint image</a:t>
            </a:r>
          </a:p>
        </p:txBody>
      </p:sp>
      <p:sp>
        <p:nvSpPr>
          <p:cNvPr id="7" name="TextBox 6">
            <a:extLst>
              <a:ext uri="{FF2B5EF4-FFF2-40B4-BE49-F238E27FC236}">
                <a16:creationId xmlns:a16="http://schemas.microsoft.com/office/drawing/2014/main" id="{0AFFDD4F-C489-076E-AB55-9B7C2DDD7884}"/>
              </a:ext>
            </a:extLst>
          </p:cNvPr>
          <p:cNvSpPr txBox="1"/>
          <p:nvPr/>
        </p:nvSpPr>
        <p:spPr>
          <a:xfrm>
            <a:off x="2091204" y="6302748"/>
            <a:ext cx="1446994" cy="307777"/>
          </a:xfrm>
          <a:prstGeom prst="rect">
            <a:avLst/>
          </a:prstGeom>
          <a:noFill/>
        </p:spPr>
        <p:txBody>
          <a:bodyPr wrap="square" rtlCol="0">
            <a:spAutoFit/>
          </a:bodyPr>
          <a:lstStyle/>
          <a:p>
            <a:pPr algn="ctr"/>
            <a:r>
              <a:rPr lang="en-US" sz="1400" b="1" dirty="0"/>
              <a:t>FT of fingerprint</a:t>
            </a:r>
          </a:p>
        </p:txBody>
      </p:sp>
    </p:spTree>
    <p:extLst>
      <p:ext uri="{BB962C8B-B14F-4D97-AF65-F5344CB8AC3E}">
        <p14:creationId xmlns:p14="http://schemas.microsoft.com/office/powerpoint/2010/main" val="289177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FINGERPRINT: RIDGE ENHANCEMENT</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6" name="Picture 5" descr="A picture containing fog, grey, monochrome photography, monochrome&#10;&#10;Description automatically generated">
            <a:extLst>
              <a:ext uri="{FF2B5EF4-FFF2-40B4-BE49-F238E27FC236}">
                <a16:creationId xmlns:a16="http://schemas.microsoft.com/office/drawing/2014/main" id="{4A20B119-1A02-FFE3-2017-47375F990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13" y="2276994"/>
            <a:ext cx="2513998" cy="2307772"/>
          </a:xfrm>
          <a:prstGeom prst="rect">
            <a:avLst/>
          </a:prstGeom>
        </p:spPr>
      </p:pic>
      <p:pic>
        <p:nvPicPr>
          <p:cNvPr id="8" name="Picture 7" descr="A picture containing minimalist&#10;&#10;Description automatically generated with low confidence">
            <a:extLst>
              <a:ext uri="{FF2B5EF4-FFF2-40B4-BE49-F238E27FC236}">
                <a16:creationId xmlns:a16="http://schemas.microsoft.com/office/drawing/2014/main" id="{046246DA-D97B-EEB4-ABB5-2DBE19AEF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783" y="1555702"/>
            <a:ext cx="1640475" cy="1505905"/>
          </a:xfrm>
          <a:prstGeom prst="rect">
            <a:avLst/>
          </a:prstGeom>
        </p:spPr>
      </p:pic>
      <p:pic>
        <p:nvPicPr>
          <p:cNvPr id="10" name="Picture 9" descr="A picture containing black and white&#10;&#10;Description automatically generated with medium confidence">
            <a:extLst>
              <a:ext uri="{FF2B5EF4-FFF2-40B4-BE49-F238E27FC236}">
                <a16:creationId xmlns:a16="http://schemas.microsoft.com/office/drawing/2014/main" id="{C0239DFE-B801-D804-B0CE-47BFE6427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179" y="4209580"/>
            <a:ext cx="1357686" cy="1246313"/>
          </a:xfrm>
          <a:prstGeom prst="rect">
            <a:avLst/>
          </a:prstGeom>
        </p:spPr>
      </p:pic>
      <p:pic>
        <p:nvPicPr>
          <p:cNvPr id="12" name="Picture 11" descr="A close-up of a fingerprint&#10;&#10;Description automatically generated">
            <a:extLst>
              <a:ext uri="{FF2B5EF4-FFF2-40B4-BE49-F238E27FC236}">
                <a16:creationId xmlns:a16="http://schemas.microsoft.com/office/drawing/2014/main" id="{2928ABAB-56EE-8E10-4A9E-286E20E93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2818" y="1431606"/>
            <a:ext cx="1841866" cy="1690776"/>
          </a:xfrm>
          <a:prstGeom prst="rect">
            <a:avLst/>
          </a:prstGeom>
        </p:spPr>
      </p:pic>
      <p:pic>
        <p:nvPicPr>
          <p:cNvPr id="15" name="Picture 14" descr="A close-up of a grey square&#10;&#10;Description automatically generated with low confidence">
            <a:extLst>
              <a:ext uri="{FF2B5EF4-FFF2-40B4-BE49-F238E27FC236}">
                <a16:creationId xmlns:a16="http://schemas.microsoft.com/office/drawing/2014/main" id="{B9BB4B92-A300-E397-B48A-07CEE0F2C2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819" y="3994008"/>
            <a:ext cx="1841865" cy="1690774"/>
          </a:xfrm>
          <a:prstGeom prst="rect">
            <a:avLst/>
          </a:prstGeom>
        </p:spPr>
      </p:pic>
      <p:sp>
        <p:nvSpPr>
          <p:cNvPr id="3" name="TextBox 2">
            <a:extLst>
              <a:ext uri="{FF2B5EF4-FFF2-40B4-BE49-F238E27FC236}">
                <a16:creationId xmlns:a16="http://schemas.microsoft.com/office/drawing/2014/main" id="{CF7BA9B3-BEC1-65A5-B828-3C7780DF1508}"/>
              </a:ext>
            </a:extLst>
          </p:cNvPr>
          <p:cNvSpPr txBox="1"/>
          <p:nvPr/>
        </p:nvSpPr>
        <p:spPr>
          <a:xfrm>
            <a:off x="993185" y="1644714"/>
            <a:ext cx="3191240" cy="4278094"/>
          </a:xfrm>
          <a:prstGeom prst="rect">
            <a:avLst/>
          </a:prstGeom>
          <a:noFill/>
        </p:spPr>
        <p:txBody>
          <a:bodyPr wrap="square" rtlCol="0">
            <a:spAutoFit/>
          </a:bodyPr>
          <a:lstStyle/>
          <a:p>
            <a:pPr algn="just"/>
            <a:r>
              <a:rPr lang="en-US" sz="1600" dirty="0"/>
              <a:t>Here, we try two masks. One which only covers the vertical white region, and another which covers the surrounding white region as well.</a:t>
            </a:r>
          </a:p>
          <a:p>
            <a:pPr algn="just"/>
            <a:endParaRPr lang="en-US" sz="1600" dirty="0"/>
          </a:p>
          <a:p>
            <a:pPr algn="just"/>
            <a:r>
              <a:rPr lang="en-US" sz="1600" dirty="0"/>
              <a:t>As can be seen on the right, the first mask does a better job in enhancing the fingerprint. The second mask actually blurs out the fingerprint image.</a:t>
            </a:r>
          </a:p>
          <a:p>
            <a:pPr algn="just"/>
            <a:endParaRPr lang="en-US" sz="1600" dirty="0"/>
          </a:p>
          <a:p>
            <a:pPr algn="just"/>
            <a:r>
              <a:rPr lang="en-US" sz="1600" dirty="0"/>
              <a:t>This is due to the fact that the center of the FT contains most of the information of the image, and obscuring its surroundings deleted some of the important information.</a:t>
            </a:r>
          </a:p>
        </p:txBody>
      </p:sp>
      <p:sp>
        <p:nvSpPr>
          <p:cNvPr id="5" name="TextBox 4">
            <a:extLst>
              <a:ext uri="{FF2B5EF4-FFF2-40B4-BE49-F238E27FC236}">
                <a16:creationId xmlns:a16="http://schemas.microsoft.com/office/drawing/2014/main" id="{5406CF00-FC70-F8F3-94DF-CB18679F4663}"/>
              </a:ext>
            </a:extLst>
          </p:cNvPr>
          <p:cNvSpPr txBox="1"/>
          <p:nvPr/>
        </p:nvSpPr>
        <p:spPr>
          <a:xfrm>
            <a:off x="7476523" y="3216701"/>
            <a:ext cx="1446994" cy="307777"/>
          </a:xfrm>
          <a:prstGeom prst="rect">
            <a:avLst/>
          </a:prstGeom>
          <a:noFill/>
        </p:spPr>
        <p:txBody>
          <a:bodyPr wrap="square" rtlCol="0">
            <a:spAutoFit/>
          </a:bodyPr>
          <a:lstStyle/>
          <a:p>
            <a:pPr algn="ctr"/>
            <a:r>
              <a:rPr lang="en-US" sz="1400" b="1" dirty="0"/>
              <a:t>Mask 1</a:t>
            </a:r>
          </a:p>
        </p:txBody>
      </p:sp>
      <p:sp>
        <p:nvSpPr>
          <p:cNvPr id="7" name="TextBox 6">
            <a:extLst>
              <a:ext uri="{FF2B5EF4-FFF2-40B4-BE49-F238E27FC236}">
                <a16:creationId xmlns:a16="http://schemas.microsoft.com/office/drawing/2014/main" id="{5990B100-5295-CA92-F200-5A74DF2B3D0E}"/>
              </a:ext>
            </a:extLst>
          </p:cNvPr>
          <p:cNvSpPr txBox="1"/>
          <p:nvPr/>
        </p:nvSpPr>
        <p:spPr>
          <a:xfrm>
            <a:off x="7476523" y="5833218"/>
            <a:ext cx="1446994" cy="307777"/>
          </a:xfrm>
          <a:prstGeom prst="rect">
            <a:avLst/>
          </a:prstGeom>
          <a:noFill/>
        </p:spPr>
        <p:txBody>
          <a:bodyPr wrap="square" rtlCol="0">
            <a:spAutoFit/>
          </a:bodyPr>
          <a:lstStyle/>
          <a:p>
            <a:pPr algn="ctr"/>
            <a:r>
              <a:rPr lang="en-US" sz="1400" b="1" dirty="0"/>
              <a:t>Mask 2</a:t>
            </a:r>
          </a:p>
        </p:txBody>
      </p:sp>
      <p:sp>
        <p:nvSpPr>
          <p:cNvPr id="9" name="TextBox 8">
            <a:extLst>
              <a:ext uri="{FF2B5EF4-FFF2-40B4-BE49-F238E27FC236}">
                <a16:creationId xmlns:a16="http://schemas.microsoft.com/office/drawing/2014/main" id="{DAD03BE1-BC36-09BC-3308-2E5C22AA98F7}"/>
              </a:ext>
            </a:extLst>
          </p:cNvPr>
          <p:cNvSpPr txBox="1"/>
          <p:nvPr/>
        </p:nvSpPr>
        <p:spPr>
          <a:xfrm>
            <a:off x="9530254" y="3223359"/>
            <a:ext cx="1446994" cy="307777"/>
          </a:xfrm>
          <a:prstGeom prst="rect">
            <a:avLst/>
          </a:prstGeom>
          <a:noFill/>
        </p:spPr>
        <p:txBody>
          <a:bodyPr wrap="square" rtlCol="0">
            <a:spAutoFit/>
          </a:bodyPr>
          <a:lstStyle/>
          <a:p>
            <a:pPr algn="ctr"/>
            <a:r>
              <a:rPr lang="en-US" sz="1400" b="1" dirty="0"/>
              <a:t>Result 1</a:t>
            </a:r>
          </a:p>
        </p:txBody>
      </p:sp>
      <p:sp>
        <p:nvSpPr>
          <p:cNvPr id="11" name="TextBox 10">
            <a:extLst>
              <a:ext uri="{FF2B5EF4-FFF2-40B4-BE49-F238E27FC236}">
                <a16:creationId xmlns:a16="http://schemas.microsoft.com/office/drawing/2014/main" id="{34D86ACF-E51A-CC45-C184-A7E06414819B}"/>
              </a:ext>
            </a:extLst>
          </p:cNvPr>
          <p:cNvSpPr txBox="1"/>
          <p:nvPr/>
        </p:nvSpPr>
        <p:spPr>
          <a:xfrm>
            <a:off x="9530254" y="5833218"/>
            <a:ext cx="1446994" cy="307777"/>
          </a:xfrm>
          <a:prstGeom prst="rect">
            <a:avLst/>
          </a:prstGeom>
          <a:noFill/>
        </p:spPr>
        <p:txBody>
          <a:bodyPr wrap="square" rtlCol="0">
            <a:spAutoFit/>
          </a:bodyPr>
          <a:lstStyle/>
          <a:p>
            <a:pPr algn="ctr"/>
            <a:r>
              <a:rPr lang="en-US" sz="1400" b="1" dirty="0"/>
              <a:t>Result 2</a:t>
            </a:r>
          </a:p>
        </p:txBody>
      </p:sp>
    </p:spTree>
    <p:extLst>
      <p:ext uri="{BB962C8B-B14F-4D97-AF65-F5344CB8AC3E}">
        <p14:creationId xmlns:p14="http://schemas.microsoft.com/office/powerpoint/2010/main" val="420270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13045"/>
            <a:ext cx="12192000" cy="1325563"/>
          </a:xfrm>
        </p:spPr>
        <p:txBody>
          <a:bodyPr/>
          <a:lstStyle/>
          <a:p>
            <a:pPr algn="ctr"/>
            <a:r>
              <a:rPr lang="en-US" b="1" dirty="0"/>
              <a:t>LUNAR LANDING SCANNED PICTURE: LINE REMOVAL</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4" name="Picture 3" descr="A close-up of a surface&#10;&#10;Description automatically generated with low confidence">
            <a:extLst>
              <a:ext uri="{FF2B5EF4-FFF2-40B4-BE49-F238E27FC236}">
                <a16:creationId xmlns:a16="http://schemas.microsoft.com/office/drawing/2014/main" id="{D75B5CC3-B4AA-0DB3-93BB-4577BE99F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90" y="3840172"/>
            <a:ext cx="2733861" cy="1998377"/>
          </a:xfrm>
          <a:prstGeom prst="rect">
            <a:avLst/>
          </a:prstGeom>
        </p:spPr>
      </p:pic>
      <p:pic>
        <p:nvPicPr>
          <p:cNvPr id="6" name="Picture 5" descr="A close-up of a surface&#10;&#10;Description automatically generated with low confidence">
            <a:extLst>
              <a:ext uri="{FF2B5EF4-FFF2-40B4-BE49-F238E27FC236}">
                <a16:creationId xmlns:a16="http://schemas.microsoft.com/office/drawing/2014/main" id="{6C54842D-4217-CC13-89E6-DAC904863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90" y="1430623"/>
            <a:ext cx="2733859" cy="1998377"/>
          </a:xfrm>
          <a:prstGeom prst="rect">
            <a:avLst/>
          </a:prstGeom>
        </p:spPr>
      </p:pic>
      <p:pic>
        <p:nvPicPr>
          <p:cNvPr id="8" name="Picture 7" descr="A picture containing grey, fog, black and white, monochrome&#10;&#10;Description automatically generated">
            <a:extLst>
              <a:ext uri="{FF2B5EF4-FFF2-40B4-BE49-F238E27FC236}">
                <a16:creationId xmlns:a16="http://schemas.microsoft.com/office/drawing/2014/main" id="{C7FAB14F-2BCB-34D4-74F5-258F93560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4864" y="1430623"/>
            <a:ext cx="2733860" cy="1998377"/>
          </a:xfrm>
          <a:prstGeom prst="rect">
            <a:avLst/>
          </a:prstGeom>
        </p:spPr>
      </p:pic>
      <p:pic>
        <p:nvPicPr>
          <p:cNvPr id="10" name="Picture 9" descr="A picture containing line&#10;&#10;Description automatically generated">
            <a:extLst>
              <a:ext uri="{FF2B5EF4-FFF2-40B4-BE49-F238E27FC236}">
                <a16:creationId xmlns:a16="http://schemas.microsoft.com/office/drawing/2014/main" id="{DB27C5C3-125C-790D-E50F-4397654223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4862" y="3840171"/>
            <a:ext cx="2733862" cy="1998378"/>
          </a:xfrm>
          <a:prstGeom prst="rect">
            <a:avLst/>
          </a:prstGeom>
        </p:spPr>
      </p:pic>
      <p:sp>
        <p:nvSpPr>
          <p:cNvPr id="3" name="TextBox 2">
            <a:extLst>
              <a:ext uri="{FF2B5EF4-FFF2-40B4-BE49-F238E27FC236}">
                <a16:creationId xmlns:a16="http://schemas.microsoft.com/office/drawing/2014/main" id="{B321912C-A156-F8C9-4449-E7FD0F100B69}"/>
              </a:ext>
            </a:extLst>
          </p:cNvPr>
          <p:cNvSpPr txBox="1"/>
          <p:nvPr/>
        </p:nvSpPr>
        <p:spPr>
          <a:xfrm>
            <a:off x="3347801" y="1423063"/>
            <a:ext cx="5132407" cy="4031873"/>
          </a:xfrm>
          <a:prstGeom prst="rect">
            <a:avLst/>
          </a:prstGeom>
          <a:noFill/>
        </p:spPr>
        <p:txBody>
          <a:bodyPr wrap="square" rtlCol="0">
            <a:spAutoFit/>
          </a:bodyPr>
          <a:lstStyle/>
          <a:p>
            <a:pPr algn="just"/>
            <a:r>
              <a:rPr lang="en-US" sz="1600" dirty="0"/>
              <a:t>This last application is straightforward. The image above on the left shows an image of the lunar landing. These are actually four images stitched together because they had to take pictures of each region on the moon individually. Because of this, the lines from the stitching are visible.</a:t>
            </a:r>
          </a:p>
          <a:p>
            <a:pPr algn="just"/>
            <a:endParaRPr lang="en-US" sz="1600" dirty="0"/>
          </a:p>
          <a:p>
            <a:pPr algn="just"/>
            <a:r>
              <a:rPr lang="en-US" sz="1600" dirty="0"/>
              <a:t>To remove this line, we take a look at the FT of the image, shown on the picture above on the right. There is a clear white region along the x and y axis. Therefore, the appropriate mask is of the same shape as shown below on the right, again avoiding the center.</a:t>
            </a:r>
          </a:p>
          <a:p>
            <a:pPr algn="just"/>
            <a:endParaRPr lang="en-US" sz="1600" dirty="0"/>
          </a:p>
          <a:p>
            <a:pPr algn="just"/>
            <a:r>
              <a:rPr lang="en-US" sz="1600" dirty="0"/>
              <a:t>The image on the bottom left shows the final result of the convolution. It has removed the lines, but you can notice that the image got darker. This is due to the mask covering some information on the intensity. Still, this is a nice result.</a:t>
            </a:r>
          </a:p>
        </p:txBody>
      </p:sp>
      <p:sp>
        <p:nvSpPr>
          <p:cNvPr id="5" name="TextBox 4">
            <a:extLst>
              <a:ext uri="{FF2B5EF4-FFF2-40B4-BE49-F238E27FC236}">
                <a16:creationId xmlns:a16="http://schemas.microsoft.com/office/drawing/2014/main" id="{0D40E6A3-687D-9DFF-C208-B86F47A411D4}"/>
              </a:ext>
            </a:extLst>
          </p:cNvPr>
          <p:cNvSpPr txBox="1"/>
          <p:nvPr/>
        </p:nvSpPr>
        <p:spPr>
          <a:xfrm>
            <a:off x="9338296" y="5838549"/>
            <a:ext cx="1446994" cy="307777"/>
          </a:xfrm>
          <a:prstGeom prst="rect">
            <a:avLst/>
          </a:prstGeom>
          <a:noFill/>
        </p:spPr>
        <p:txBody>
          <a:bodyPr wrap="square" rtlCol="0">
            <a:spAutoFit/>
          </a:bodyPr>
          <a:lstStyle/>
          <a:p>
            <a:pPr algn="ctr"/>
            <a:r>
              <a:rPr lang="en-US" sz="1400" b="1" dirty="0"/>
              <a:t>Mask</a:t>
            </a:r>
          </a:p>
        </p:txBody>
      </p:sp>
      <p:sp>
        <p:nvSpPr>
          <p:cNvPr id="7" name="TextBox 6">
            <a:extLst>
              <a:ext uri="{FF2B5EF4-FFF2-40B4-BE49-F238E27FC236}">
                <a16:creationId xmlns:a16="http://schemas.microsoft.com/office/drawing/2014/main" id="{55DEFAC8-52F2-8A2B-2FD7-E4B30CB3A68D}"/>
              </a:ext>
            </a:extLst>
          </p:cNvPr>
          <p:cNvSpPr txBox="1"/>
          <p:nvPr/>
        </p:nvSpPr>
        <p:spPr>
          <a:xfrm>
            <a:off x="9338296" y="3399409"/>
            <a:ext cx="1446994" cy="307777"/>
          </a:xfrm>
          <a:prstGeom prst="rect">
            <a:avLst/>
          </a:prstGeom>
          <a:noFill/>
        </p:spPr>
        <p:txBody>
          <a:bodyPr wrap="square" rtlCol="0">
            <a:spAutoFit/>
          </a:bodyPr>
          <a:lstStyle/>
          <a:p>
            <a:pPr algn="ctr"/>
            <a:r>
              <a:rPr lang="en-US" sz="1400" b="1" dirty="0"/>
              <a:t>FT</a:t>
            </a:r>
          </a:p>
        </p:txBody>
      </p:sp>
      <p:sp>
        <p:nvSpPr>
          <p:cNvPr id="9" name="TextBox 8">
            <a:extLst>
              <a:ext uri="{FF2B5EF4-FFF2-40B4-BE49-F238E27FC236}">
                <a16:creationId xmlns:a16="http://schemas.microsoft.com/office/drawing/2014/main" id="{D7A14E55-34C5-2E98-10AF-89829F37E0C0}"/>
              </a:ext>
            </a:extLst>
          </p:cNvPr>
          <p:cNvSpPr txBox="1"/>
          <p:nvPr/>
        </p:nvSpPr>
        <p:spPr>
          <a:xfrm>
            <a:off x="1042722" y="3429000"/>
            <a:ext cx="1446994" cy="307777"/>
          </a:xfrm>
          <a:prstGeom prst="rect">
            <a:avLst/>
          </a:prstGeom>
          <a:noFill/>
        </p:spPr>
        <p:txBody>
          <a:bodyPr wrap="square" rtlCol="0">
            <a:spAutoFit/>
          </a:bodyPr>
          <a:lstStyle/>
          <a:p>
            <a:pPr algn="ctr"/>
            <a:r>
              <a:rPr lang="en-US" sz="1400" b="1" dirty="0"/>
              <a:t>Lunar image</a:t>
            </a:r>
          </a:p>
        </p:txBody>
      </p:sp>
      <p:sp>
        <p:nvSpPr>
          <p:cNvPr id="11" name="TextBox 10">
            <a:extLst>
              <a:ext uri="{FF2B5EF4-FFF2-40B4-BE49-F238E27FC236}">
                <a16:creationId xmlns:a16="http://schemas.microsoft.com/office/drawing/2014/main" id="{821B0990-33AC-D388-1A41-FB68B085E326}"/>
              </a:ext>
            </a:extLst>
          </p:cNvPr>
          <p:cNvSpPr txBox="1"/>
          <p:nvPr/>
        </p:nvSpPr>
        <p:spPr>
          <a:xfrm>
            <a:off x="1042722" y="5853649"/>
            <a:ext cx="1446994" cy="307777"/>
          </a:xfrm>
          <a:prstGeom prst="rect">
            <a:avLst/>
          </a:prstGeom>
          <a:noFill/>
        </p:spPr>
        <p:txBody>
          <a:bodyPr wrap="square" rtlCol="0">
            <a:spAutoFit/>
          </a:bodyPr>
          <a:lstStyle/>
          <a:p>
            <a:pPr algn="ctr"/>
            <a:r>
              <a:rPr lang="en-US" sz="1400" b="1" dirty="0"/>
              <a:t>Enhanced image</a:t>
            </a:r>
          </a:p>
        </p:txBody>
      </p:sp>
    </p:spTree>
    <p:extLst>
      <p:ext uri="{BB962C8B-B14F-4D97-AF65-F5344CB8AC3E}">
        <p14:creationId xmlns:p14="http://schemas.microsoft.com/office/powerpoint/2010/main" val="340276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9C4-38D8-4459-800D-34EFB8965C72}"/>
              </a:ext>
            </a:extLst>
          </p:cNvPr>
          <p:cNvSpPr>
            <a:spLocks noGrp="1"/>
          </p:cNvSpPr>
          <p:nvPr>
            <p:ph type="title"/>
          </p:nvPr>
        </p:nvSpPr>
        <p:spPr/>
        <p:txBody>
          <a:bodyPr/>
          <a:lstStyle/>
          <a:p>
            <a:r>
              <a:rPr lang="en-US" b="1" dirty="0"/>
              <a:t>REFLECTION</a:t>
            </a:r>
          </a:p>
        </p:txBody>
      </p:sp>
      <p:sp>
        <p:nvSpPr>
          <p:cNvPr id="3" name="Content Placeholder 2">
            <a:extLst>
              <a:ext uri="{FF2B5EF4-FFF2-40B4-BE49-F238E27FC236}">
                <a16:creationId xmlns:a16="http://schemas.microsoft.com/office/drawing/2014/main" id="{D311CE1B-D3A4-475E-8BB4-E8DD00D0BF45}"/>
              </a:ext>
            </a:extLst>
          </p:cNvPr>
          <p:cNvSpPr>
            <a:spLocks noGrp="1"/>
          </p:cNvSpPr>
          <p:nvPr>
            <p:ph idx="1"/>
          </p:nvPr>
        </p:nvSpPr>
        <p:spPr/>
        <p:txBody>
          <a:bodyPr/>
          <a:lstStyle/>
          <a:p>
            <a:pPr marL="0" indent="0">
              <a:buNone/>
            </a:pPr>
            <a:r>
              <a:rPr lang="en-US" dirty="0"/>
              <a:t>This activity was very fun. It was repetitive (in a nice way) which made me get very familiar with the application of Fourier analysis in image processing.</a:t>
            </a:r>
          </a:p>
          <a:p>
            <a:pPr marL="0" indent="0">
              <a:buNone/>
            </a:pPr>
            <a:r>
              <a:rPr lang="en-US" dirty="0"/>
              <a:t>The previous activity was definitely helpful in letting me understand the ideas behind the removal of periodic patterns.</a:t>
            </a:r>
          </a:p>
          <a:p>
            <a:pPr marL="0" indent="0">
              <a:buNone/>
            </a:pPr>
            <a:r>
              <a:rPr lang="en-US" dirty="0"/>
              <a:t>I just want to say that the product of rotated sinusoids produce beautiful Fourier transforms!</a:t>
            </a:r>
          </a:p>
        </p:txBody>
      </p:sp>
    </p:spTree>
    <p:extLst>
      <p:ext uri="{BB962C8B-B14F-4D97-AF65-F5344CB8AC3E}">
        <p14:creationId xmlns:p14="http://schemas.microsoft.com/office/powerpoint/2010/main" val="2210186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1" strike="noStrike" spc="-1" dirty="0">
                <a:solidFill>
                  <a:srgbClr val="000000"/>
                </a:solidFill>
                <a:latin typeface="Calibri Light" panose="020F0302020204030204" pitchFamily="34" charset="0"/>
                <a:cs typeface="Calibri Light" panose="020F0302020204030204" pitchFamily="34" charset="0"/>
              </a:rPr>
              <a:t>SELF-GRADE</a:t>
            </a:r>
          </a:p>
        </p:txBody>
      </p:sp>
      <p:sp>
        <p:nvSpPr>
          <p:cNvPr id="11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400" spc="-1" dirty="0">
                <a:solidFill>
                  <a:srgbClr val="000000"/>
                </a:solidFill>
                <a:latin typeface="Calibri"/>
              </a:rPr>
              <a:t>Technical correctness: 35/35</a:t>
            </a:r>
          </a:p>
          <a:p>
            <a:pPr lvl="1">
              <a:spcBef>
                <a:spcPts val="1001"/>
              </a:spcBef>
              <a:buClr>
                <a:srgbClr val="000000"/>
              </a:buClr>
              <a:buFont typeface="Arial"/>
              <a:buChar char="•"/>
            </a:pPr>
            <a:r>
              <a:rPr lang="en-US" sz="2000" b="0" strike="noStrike" spc="-1" dirty="0">
                <a:solidFill>
                  <a:srgbClr val="000000"/>
                </a:solidFill>
                <a:latin typeface="Calibri"/>
              </a:rPr>
              <a:t>I </a:t>
            </a:r>
            <a:r>
              <a:rPr lang="en-US" sz="2000" spc="-1" dirty="0">
                <a:solidFill>
                  <a:srgbClr val="000000"/>
                </a:solidFill>
                <a:latin typeface="Calibri"/>
              </a:rPr>
              <a:t>am confident that I understood how the Fourier transform of images work and how to manipulate their properties for image processing.</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Quality of presentation: 35/35</a:t>
            </a:r>
          </a:p>
          <a:p>
            <a:pPr lvl="1">
              <a:spcBef>
                <a:spcPts val="1001"/>
              </a:spcBef>
              <a:buClr>
                <a:srgbClr val="000000"/>
              </a:buClr>
              <a:buFont typeface="Arial"/>
              <a:buChar char="•"/>
            </a:pPr>
            <a:r>
              <a:rPr lang="en-US" sz="2000" spc="-1" dirty="0">
                <a:solidFill>
                  <a:srgbClr val="000000"/>
                </a:solidFill>
                <a:latin typeface="Calibri"/>
              </a:rPr>
              <a:t>I have explained each step and idea, and images are clear and concise.</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Self-reflection: 30/30</a:t>
            </a:r>
          </a:p>
          <a:p>
            <a:pPr lvl="1">
              <a:spcBef>
                <a:spcPts val="1001"/>
              </a:spcBef>
              <a:buClr>
                <a:srgbClr val="000000"/>
              </a:buClr>
              <a:buFont typeface="Arial"/>
              <a:buChar char="•"/>
            </a:pPr>
            <a:r>
              <a:rPr lang="en-US" sz="2000" spc="-1" dirty="0">
                <a:solidFill>
                  <a:srgbClr val="000000"/>
                </a:solidFill>
                <a:latin typeface="Calibri"/>
              </a:rPr>
              <a:t>The activity was repetitive in using Fourier transform so it helped me strengthen my knowledge on it.</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Initiative: 10/10</a:t>
            </a:r>
          </a:p>
          <a:p>
            <a:pPr lvl="1">
              <a:spcBef>
                <a:spcPts val="1001"/>
              </a:spcBef>
              <a:buClr>
                <a:srgbClr val="000000"/>
              </a:buClr>
              <a:buFont typeface="Arial"/>
              <a:buChar char="•"/>
            </a:pPr>
            <a:r>
              <a:rPr lang="en-US" sz="2000" spc="-1" dirty="0">
                <a:solidFill>
                  <a:srgbClr val="000000"/>
                </a:solidFill>
                <a:latin typeface="Calibri"/>
              </a:rPr>
              <a:t>I went beyond the expected output.</a:t>
            </a:r>
          </a:p>
        </p:txBody>
      </p:sp>
    </p:spTree>
    <p:extLst>
      <p:ext uri="{BB962C8B-B14F-4D97-AF65-F5344CB8AC3E}">
        <p14:creationId xmlns:p14="http://schemas.microsoft.com/office/powerpoint/2010/main" val="378492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9C4-38D8-4459-800D-34EFB8965C72}"/>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D311CE1B-D3A4-475E-8BB4-E8DD00D0BF45}"/>
              </a:ext>
            </a:extLst>
          </p:cNvPr>
          <p:cNvSpPr>
            <a:spLocks noGrp="1"/>
          </p:cNvSpPr>
          <p:nvPr>
            <p:ph idx="1"/>
          </p:nvPr>
        </p:nvSpPr>
        <p:spPr/>
        <p:txBody>
          <a:bodyPr/>
          <a:lstStyle/>
          <a:p>
            <a:pPr marL="0" indent="0">
              <a:buNone/>
            </a:pPr>
            <a:r>
              <a:rPr lang="en-US" dirty="0"/>
              <a:t>[1] Soriano, M. (2023). AP 157 module. Activity 2 Part 2 - Properties and Applications of the 2D Fourier Transform 2021 – Copy.</a:t>
            </a:r>
          </a:p>
          <a:p>
            <a:pPr marL="0" indent="0">
              <a:buNone/>
            </a:pPr>
            <a:r>
              <a:rPr lang="en-US" dirty="0"/>
              <a:t>[2] Fingerprint photo. </a:t>
            </a:r>
            <a:r>
              <a:rPr lang="en-US" dirty="0">
                <a:hlinkClick r:id="rId2"/>
              </a:rPr>
              <a:t>https://www.researchgate.net/figure/Examples-of-different-classes-of-fingerprints-a-right-loop-b-whorl-and-c-arch_fig2_265986190</a:t>
            </a:r>
            <a:endParaRPr lang="en-US" dirty="0"/>
          </a:p>
          <a:p>
            <a:pPr marL="0" indent="0">
              <a:buNone/>
            </a:pPr>
            <a:r>
              <a:rPr lang="en-US" dirty="0"/>
              <a:t>[3] Lunar landing photo. </a:t>
            </a:r>
            <a:r>
              <a:rPr lang="en-US" dirty="0">
                <a:hlinkClick r:id="rId3"/>
              </a:rPr>
              <a:t>https://www.lpi.usra.edu/publications/slidesets/apollolanding/ApolloLanding/slide_05</a:t>
            </a:r>
            <a:r>
              <a:rPr lang="en-US">
                <a:hlinkClick r:id="rId3"/>
              </a:rPr>
              <a:t>.html</a:t>
            </a:r>
            <a:endParaRPr lang="en-US" dirty="0"/>
          </a:p>
          <a:p>
            <a:pPr marL="0" indent="0">
              <a:buNone/>
            </a:pPr>
            <a:endParaRPr lang="en-US"/>
          </a:p>
        </p:txBody>
      </p:sp>
    </p:spTree>
    <p:extLst>
      <p:ext uri="{BB962C8B-B14F-4D97-AF65-F5344CB8AC3E}">
        <p14:creationId xmlns:p14="http://schemas.microsoft.com/office/powerpoint/2010/main" val="2740225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EE1-5A44-452D-B8F2-A9AD0B9E420F}"/>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34B456A2-6D19-428D-B0C9-EF380C170418}"/>
              </a:ext>
            </a:extLst>
          </p:cNvPr>
          <p:cNvSpPr>
            <a:spLocks noGrp="1"/>
          </p:cNvSpPr>
          <p:nvPr>
            <p:ph idx="1"/>
          </p:nvPr>
        </p:nvSpPr>
        <p:spPr/>
        <p:txBody>
          <a:bodyPr/>
          <a:lstStyle/>
          <a:p>
            <a:r>
              <a:rPr lang="en-US" dirty="0"/>
              <a:t>Use Fourier transform to manipulate images</a:t>
            </a:r>
          </a:p>
          <a:p>
            <a:r>
              <a:rPr lang="en-US" dirty="0"/>
              <a:t>Convolve images with patterns to apply it to them</a:t>
            </a:r>
          </a:p>
          <a:p>
            <a:r>
              <a:rPr lang="en-US" dirty="0"/>
              <a:t>Convolve images with filters to improve them</a:t>
            </a:r>
          </a:p>
          <a:p>
            <a:r>
              <a:rPr lang="en-US" dirty="0"/>
              <a:t>Use Fourier transform to locate certain patterns in images</a:t>
            </a:r>
          </a:p>
        </p:txBody>
      </p:sp>
    </p:spTree>
    <p:extLst>
      <p:ext uri="{BB962C8B-B14F-4D97-AF65-F5344CB8AC3E}">
        <p14:creationId xmlns:p14="http://schemas.microsoft.com/office/powerpoint/2010/main" val="422346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1" y="-5176"/>
            <a:ext cx="12191999" cy="1325563"/>
          </a:xfrm>
        </p:spPr>
        <p:txBody>
          <a:bodyPr/>
          <a:lstStyle/>
          <a:p>
            <a:pPr algn="ctr"/>
            <a:r>
              <a:rPr lang="en-US" b="1" dirty="0"/>
              <a:t>ROTATION PROPERTIES OF FT</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4" name="Picture 3" descr="A picture containing screenshot, colorfulness, design&#10;&#10;Description automatically generated">
            <a:extLst>
              <a:ext uri="{FF2B5EF4-FFF2-40B4-BE49-F238E27FC236}">
                <a16:creationId xmlns:a16="http://schemas.microsoft.com/office/drawing/2014/main" id="{B2A98ED1-2C42-4EAC-5DC0-7A0B6ED3D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14" y="3967759"/>
            <a:ext cx="4714042" cy="2357021"/>
          </a:xfrm>
          <a:prstGeom prst="rect">
            <a:avLst/>
          </a:prstGeom>
        </p:spPr>
      </p:pic>
      <p:pic>
        <p:nvPicPr>
          <p:cNvPr id="6" name="Picture 5" descr="A picture containing screenshot, rectangle, text, square&#10;&#10;Description automatically generated">
            <a:extLst>
              <a:ext uri="{FF2B5EF4-FFF2-40B4-BE49-F238E27FC236}">
                <a16:creationId xmlns:a16="http://schemas.microsoft.com/office/drawing/2014/main" id="{3F46F75B-0DE1-D73C-B5F0-C2F15AAD2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54" y="3682014"/>
            <a:ext cx="4714043" cy="2357022"/>
          </a:xfrm>
          <a:prstGeom prst="rect">
            <a:avLst/>
          </a:prstGeom>
        </p:spPr>
      </p:pic>
      <p:pic>
        <p:nvPicPr>
          <p:cNvPr id="8" name="Picture 7" descr="A picture containing screenshot, rectangle, text&#10;&#10;Description automatically generated">
            <a:extLst>
              <a:ext uri="{FF2B5EF4-FFF2-40B4-BE49-F238E27FC236}">
                <a16:creationId xmlns:a16="http://schemas.microsoft.com/office/drawing/2014/main" id="{BE49161C-7823-6C16-F4F4-4060016C4C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53" y="1071978"/>
            <a:ext cx="4714043" cy="2357022"/>
          </a:xfrm>
          <a:prstGeom prst="rect">
            <a:avLst/>
          </a:prstGeom>
        </p:spPr>
      </p:pic>
      <p:sp>
        <p:nvSpPr>
          <p:cNvPr id="3" name="TextBox 2">
            <a:extLst>
              <a:ext uri="{FF2B5EF4-FFF2-40B4-BE49-F238E27FC236}">
                <a16:creationId xmlns:a16="http://schemas.microsoft.com/office/drawing/2014/main" id="{6F9B7606-30A2-61F6-FB8E-5D5E103936EF}"/>
              </a:ext>
            </a:extLst>
          </p:cNvPr>
          <p:cNvSpPr txBox="1"/>
          <p:nvPr/>
        </p:nvSpPr>
        <p:spPr>
          <a:xfrm>
            <a:off x="5566300" y="1515436"/>
            <a:ext cx="6143347" cy="2646878"/>
          </a:xfrm>
          <a:prstGeom prst="rect">
            <a:avLst/>
          </a:prstGeom>
          <a:noFill/>
        </p:spPr>
        <p:txBody>
          <a:bodyPr wrap="square" rtlCol="0">
            <a:spAutoFit/>
          </a:bodyPr>
          <a:lstStyle/>
          <a:p>
            <a:pPr algn="just"/>
            <a:r>
              <a:rPr lang="en-US" sz="1600" dirty="0"/>
              <a:t>The Fourier transform of a sinusoid are two Dirac delta functions, which are represented by a pixel, separated by the magnitude of the frequency, as seen in the first picture on the left.</a:t>
            </a:r>
          </a:p>
          <a:p>
            <a:pPr algn="just"/>
            <a:endParaRPr lang="en-US" sz="1600" dirty="0"/>
          </a:p>
          <a:p>
            <a:pPr algn="just"/>
            <a:r>
              <a:rPr lang="en-US" sz="1600" dirty="0"/>
              <a:t>Interestingly, rotating the sinusoid also rotates its Fourier transform as seen in the second picture on the left.</a:t>
            </a:r>
          </a:p>
          <a:p>
            <a:pPr algn="just"/>
            <a:endParaRPr lang="en-US" sz="1600" dirty="0"/>
          </a:p>
          <a:p>
            <a:pPr algn="just"/>
            <a:r>
              <a:rPr lang="en-US" sz="1600" dirty="0"/>
              <a:t>The third picture below shows products of sinusoids rotated at different angles. The Fourier transform of this image is then a beautiful sum of rotated Dirac deltas.</a:t>
            </a:r>
          </a:p>
        </p:txBody>
      </p:sp>
      <p:sp>
        <p:nvSpPr>
          <p:cNvPr id="5" name="TextBox 4">
            <a:extLst>
              <a:ext uri="{FF2B5EF4-FFF2-40B4-BE49-F238E27FC236}">
                <a16:creationId xmlns:a16="http://schemas.microsoft.com/office/drawing/2014/main" id="{0234B4F8-1C48-B150-C7E8-764356094002}"/>
              </a:ext>
            </a:extLst>
          </p:cNvPr>
          <p:cNvSpPr txBox="1"/>
          <p:nvPr/>
        </p:nvSpPr>
        <p:spPr>
          <a:xfrm>
            <a:off x="2284519" y="3343460"/>
            <a:ext cx="1109709" cy="307777"/>
          </a:xfrm>
          <a:prstGeom prst="rect">
            <a:avLst/>
          </a:prstGeom>
          <a:noFill/>
        </p:spPr>
        <p:txBody>
          <a:bodyPr wrap="square" rtlCol="0">
            <a:spAutoFit/>
          </a:bodyPr>
          <a:lstStyle/>
          <a:p>
            <a:pPr algn="ctr"/>
            <a:r>
              <a:rPr lang="en-US" sz="1400" b="1" dirty="0"/>
              <a:t>Sinusoid</a:t>
            </a:r>
          </a:p>
        </p:txBody>
      </p:sp>
      <p:sp>
        <p:nvSpPr>
          <p:cNvPr id="7" name="TextBox 6">
            <a:extLst>
              <a:ext uri="{FF2B5EF4-FFF2-40B4-BE49-F238E27FC236}">
                <a16:creationId xmlns:a16="http://schemas.microsoft.com/office/drawing/2014/main" id="{727D5953-DE47-C508-5FC4-F90B43398F25}"/>
              </a:ext>
            </a:extLst>
          </p:cNvPr>
          <p:cNvSpPr txBox="1"/>
          <p:nvPr/>
        </p:nvSpPr>
        <p:spPr>
          <a:xfrm>
            <a:off x="2000432" y="5907459"/>
            <a:ext cx="1677882" cy="307777"/>
          </a:xfrm>
          <a:prstGeom prst="rect">
            <a:avLst/>
          </a:prstGeom>
          <a:noFill/>
        </p:spPr>
        <p:txBody>
          <a:bodyPr wrap="square" rtlCol="0">
            <a:spAutoFit/>
          </a:bodyPr>
          <a:lstStyle/>
          <a:p>
            <a:pPr algn="ctr"/>
            <a:r>
              <a:rPr lang="en-US" sz="1400" b="1" dirty="0"/>
              <a:t>Rotated sinusoid</a:t>
            </a:r>
          </a:p>
        </p:txBody>
      </p:sp>
      <p:sp>
        <p:nvSpPr>
          <p:cNvPr id="9" name="TextBox 8">
            <a:extLst>
              <a:ext uri="{FF2B5EF4-FFF2-40B4-BE49-F238E27FC236}">
                <a16:creationId xmlns:a16="http://schemas.microsoft.com/office/drawing/2014/main" id="{01491786-7461-9400-D9EA-BA09DBD59834}"/>
              </a:ext>
            </a:extLst>
          </p:cNvPr>
          <p:cNvSpPr txBox="1"/>
          <p:nvPr/>
        </p:nvSpPr>
        <p:spPr>
          <a:xfrm>
            <a:off x="7435048" y="6215236"/>
            <a:ext cx="2396974" cy="307777"/>
          </a:xfrm>
          <a:prstGeom prst="rect">
            <a:avLst/>
          </a:prstGeom>
          <a:noFill/>
        </p:spPr>
        <p:txBody>
          <a:bodyPr wrap="square" rtlCol="0">
            <a:spAutoFit/>
          </a:bodyPr>
          <a:lstStyle/>
          <a:p>
            <a:pPr algn="ctr"/>
            <a:r>
              <a:rPr lang="en-US" sz="1400" b="1" dirty="0"/>
              <a:t>Product of rotated sinusoids</a:t>
            </a:r>
          </a:p>
        </p:txBody>
      </p:sp>
    </p:spTree>
    <p:extLst>
      <p:ext uri="{BB962C8B-B14F-4D97-AF65-F5344CB8AC3E}">
        <p14:creationId xmlns:p14="http://schemas.microsoft.com/office/powerpoint/2010/main" val="142086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FILTERING IN FOURIER SPACE</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8" name="Picture 7" descr="A picture containing grey, space, monochrome, black&#10;&#10;Description automatically generated">
            <a:extLst>
              <a:ext uri="{FF2B5EF4-FFF2-40B4-BE49-F238E27FC236}">
                <a16:creationId xmlns:a16="http://schemas.microsoft.com/office/drawing/2014/main" id="{BA55552A-74CA-06AA-AA52-54238D867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20" y="3850036"/>
            <a:ext cx="3156727" cy="2367546"/>
          </a:xfrm>
          <a:prstGeom prst="rect">
            <a:avLst/>
          </a:prstGeom>
        </p:spPr>
      </p:pic>
      <p:pic>
        <p:nvPicPr>
          <p:cNvPr id="5" name="Picture 4" descr="A painting of a castle&#10;&#10;Description automatically generated with medium confidence">
            <a:extLst>
              <a:ext uri="{FF2B5EF4-FFF2-40B4-BE49-F238E27FC236}">
                <a16:creationId xmlns:a16="http://schemas.microsoft.com/office/drawing/2014/main" id="{CC7AD2DF-D18F-C64D-4856-2776904D1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220" y="1078088"/>
            <a:ext cx="3156727" cy="2367546"/>
          </a:xfrm>
          <a:prstGeom prst="rect">
            <a:avLst/>
          </a:prstGeom>
        </p:spPr>
      </p:pic>
      <p:sp>
        <p:nvSpPr>
          <p:cNvPr id="3" name="TextBox 2">
            <a:extLst>
              <a:ext uri="{FF2B5EF4-FFF2-40B4-BE49-F238E27FC236}">
                <a16:creationId xmlns:a16="http://schemas.microsoft.com/office/drawing/2014/main" id="{83530873-42E3-194E-8D37-3EF653548F0E}"/>
              </a:ext>
            </a:extLst>
          </p:cNvPr>
          <p:cNvSpPr txBox="1"/>
          <p:nvPr/>
        </p:nvSpPr>
        <p:spPr>
          <a:xfrm>
            <a:off x="5247800" y="2028616"/>
            <a:ext cx="6143347" cy="2800767"/>
          </a:xfrm>
          <a:prstGeom prst="rect">
            <a:avLst/>
          </a:prstGeom>
          <a:noFill/>
        </p:spPr>
        <p:txBody>
          <a:bodyPr wrap="square" rtlCol="0">
            <a:spAutoFit/>
          </a:bodyPr>
          <a:lstStyle/>
          <a:p>
            <a:pPr algn="just"/>
            <a:r>
              <a:rPr lang="en-US" sz="1600" dirty="0"/>
              <a:t>One application of the Fourier transform (FT) is filtering images with unwanted repeating patterns.</a:t>
            </a:r>
          </a:p>
          <a:p>
            <a:pPr algn="just"/>
            <a:endParaRPr lang="en-US" sz="1600" dirty="0"/>
          </a:p>
          <a:p>
            <a:pPr algn="just"/>
            <a:r>
              <a:rPr lang="en-US" sz="1600" dirty="0"/>
              <a:t>On the left is an image of a painting on a canvas by Dr. Daria. We would like to remove the weaving pattern of the canvas to see and analyze the painting better. Taking the FT of (the grayscale) of the image, we see multiple peaks (Dirac deltas) which correspond to the FT of the periodic patterns (which can be represented by sinusoids).</a:t>
            </a:r>
          </a:p>
          <a:p>
            <a:pPr algn="just"/>
            <a:endParaRPr lang="en-US" sz="1600" dirty="0"/>
          </a:p>
          <a:p>
            <a:pPr algn="just"/>
            <a:r>
              <a:rPr lang="en-US" sz="1600" dirty="0"/>
              <a:t>The goal is to remove these peaks and hence remove the periodic pattern on the image.</a:t>
            </a:r>
          </a:p>
        </p:txBody>
      </p:sp>
      <p:sp>
        <p:nvSpPr>
          <p:cNvPr id="4" name="TextBox 3">
            <a:extLst>
              <a:ext uri="{FF2B5EF4-FFF2-40B4-BE49-F238E27FC236}">
                <a16:creationId xmlns:a16="http://schemas.microsoft.com/office/drawing/2014/main" id="{8F2FA140-9F3E-DEEF-08E1-9074EAB66CA2}"/>
              </a:ext>
            </a:extLst>
          </p:cNvPr>
          <p:cNvSpPr txBox="1"/>
          <p:nvPr/>
        </p:nvSpPr>
        <p:spPr>
          <a:xfrm>
            <a:off x="1920151" y="3396047"/>
            <a:ext cx="1896864" cy="307777"/>
          </a:xfrm>
          <a:prstGeom prst="rect">
            <a:avLst/>
          </a:prstGeom>
          <a:noFill/>
        </p:spPr>
        <p:txBody>
          <a:bodyPr wrap="square" rtlCol="0">
            <a:spAutoFit/>
          </a:bodyPr>
          <a:lstStyle/>
          <a:p>
            <a:pPr algn="ctr"/>
            <a:r>
              <a:rPr lang="en-US" sz="1400" b="1" dirty="0"/>
              <a:t>Painting by Dr. Daria</a:t>
            </a:r>
          </a:p>
        </p:txBody>
      </p:sp>
      <p:sp>
        <p:nvSpPr>
          <p:cNvPr id="6" name="TextBox 5">
            <a:extLst>
              <a:ext uri="{FF2B5EF4-FFF2-40B4-BE49-F238E27FC236}">
                <a16:creationId xmlns:a16="http://schemas.microsoft.com/office/drawing/2014/main" id="{3F46F835-6C34-F990-F20B-60E68BDA73E1}"/>
              </a:ext>
            </a:extLst>
          </p:cNvPr>
          <p:cNvSpPr txBox="1"/>
          <p:nvPr/>
        </p:nvSpPr>
        <p:spPr>
          <a:xfrm>
            <a:off x="1920151" y="6209905"/>
            <a:ext cx="1896864" cy="307777"/>
          </a:xfrm>
          <a:prstGeom prst="rect">
            <a:avLst/>
          </a:prstGeom>
          <a:noFill/>
        </p:spPr>
        <p:txBody>
          <a:bodyPr wrap="square" rtlCol="0">
            <a:spAutoFit/>
          </a:bodyPr>
          <a:lstStyle/>
          <a:p>
            <a:pPr algn="ctr"/>
            <a:r>
              <a:rPr lang="en-US" sz="1400" b="1" dirty="0"/>
              <a:t>FT of painting</a:t>
            </a:r>
          </a:p>
        </p:txBody>
      </p:sp>
    </p:spTree>
    <p:extLst>
      <p:ext uri="{BB962C8B-B14F-4D97-AF65-F5344CB8AC3E}">
        <p14:creationId xmlns:p14="http://schemas.microsoft.com/office/powerpoint/2010/main" val="2838036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FILTERING IN FOURIER SPACE</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6" name="Picture 5" descr="A black dots on a white background&#10;&#10;Description automatically generated with low confidence">
            <a:extLst>
              <a:ext uri="{FF2B5EF4-FFF2-40B4-BE49-F238E27FC236}">
                <a16:creationId xmlns:a16="http://schemas.microsoft.com/office/drawing/2014/main" id="{B9971F9B-9A0A-6E1F-DADE-432176963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314" y="1325563"/>
            <a:ext cx="2950130" cy="2212598"/>
          </a:xfrm>
          <a:prstGeom prst="rect">
            <a:avLst/>
          </a:prstGeom>
        </p:spPr>
      </p:pic>
      <p:sp>
        <p:nvSpPr>
          <p:cNvPr id="3" name="TextBox 2">
            <a:extLst>
              <a:ext uri="{FF2B5EF4-FFF2-40B4-BE49-F238E27FC236}">
                <a16:creationId xmlns:a16="http://schemas.microsoft.com/office/drawing/2014/main" id="{143AAAE8-67D2-8CC5-3C05-0E4E106B1724}"/>
              </a:ext>
            </a:extLst>
          </p:cNvPr>
          <p:cNvSpPr txBox="1"/>
          <p:nvPr/>
        </p:nvSpPr>
        <p:spPr>
          <a:xfrm>
            <a:off x="1136556" y="2137777"/>
            <a:ext cx="6143347" cy="2800767"/>
          </a:xfrm>
          <a:prstGeom prst="rect">
            <a:avLst/>
          </a:prstGeom>
          <a:noFill/>
        </p:spPr>
        <p:txBody>
          <a:bodyPr wrap="square" rtlCol="0">
            <a:spAutoFit/>
          </a:bodyPr>
          <a:lstStyle/>
          <a:p>
            <a:pPr algn="just"/>
            <a:r>
              <a:rPr lang="en-US" sz="1600" dirty="0"/>
              <a:t>This can be done by creating a mask, a binary image where white pixels are represented by 1’s and black pixels are represented by 0’s. We make sure that the black pixels of the mask correspond to the peaks on the FT. This way, by multiplying the mask with the FT of each channel of the original image (not grayscale), the peaks are “turned off” because they are multiplied by zero.</a:t>
            </a:r>
          </a:p>
          <a:p>
            <a:pPr algn="just"/>
            <a:endParaRPr lang="en-US" sz="1600" dirty="0"/>
          </a:p>
          <a:p>
            <a:pPr algn="just"/>
            <a:r>
              <a:rPr lang="en-US" sz="1600" dirty="0"/>
              <a:t>The image on the top is one example of a mask made for the FT of the painting image. Below it is the superimposed image of the mask on the FT. Take note that we do not cover the center peak, since this actually contains the information of the image itself.</a:t>
            </a:r>
          </a:p>
        </p:txBody>
      </p:sp>
      <p:pic>
        <p:nvPicPr>
          <p:cNvPr id="5" name="Picture 4" descr="A picture containing space, grey, black and white, astronomy&#10;&#10;Description automatically generated">
            <a:extLst>
              <a:ext uri="{FF2B5EF4-FFF2-40B4-BE49-F238E27FC236}">
                <a16:creationId xmlns:a16="http://schemas.microsoft.com/office/drawing/2014/main" id="{07656E0F-47A9-0097-9E29-54816982F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313" y="4175295"/>
            <a:ext cx="2950130" cy="2212598"/>
          </a:xfrm>
          <a:prstGeom prst="rect">
            <a:avLst/>
          </a:prstGeom>
        </p:spPr>
      </p:pic>
      <p:sp>
        <p:nvSpPr>
          <p:cNvPr id="7" name="TextBox 6">
            <a:extLst>
              <a:ext uri="{FF2B5EF4-FFF2-40B4-BE49-F238E27FC236}">
                <a16:creationId xmlns:a16="http://schemas.microsoft.com/office/drawing/2014/main" id="{8E18470D-2E9A-4871-4092-A9D0415C4CA0}"/>
              </a:ext>
            </a:extLst>
          </p:cNvPr>
          <p:cNvSpPr txBox="1"/>
          <p:nvPr/>
        </p:nvSpPr>
        <p:spPr>
          <a:xfrm>
            <a:off x="8631946" y="3524441"/>
            <a:ext cx="1896864" cy="307777"/>
          </a:xfrm>
          <a:prstGeom prst="rect">
            <a:avLst/>
          </a:prstGeom>
          <a:noFill/>
        </p:spPr>
        <p:txBody>
          <a:bodyPr wrap="square" rtlCol="0">
            <a:spAutoFit/>
          </a:bodyPr>
          <a:lstStyle/>
          <a:p>
            <a:pPr algn="ctr"/>
            <a:r>
              <a:rPr lang="en-US" sz="1400" b="1" dirty="0"/>
              <a:t>Mask</a:t>
            </a:r>
          </a:p>
        </p:txBody>
      </p:sp>
      <p:sp>
        <p:nvSpPr>
          <p:cNvPr id="9" name="TextBox 8">
            <a:extLst>
              <a:ext uri="{FF2B5EF4-FFF2-40B4-BE49-F238E27FC236}">
                <a16:creationId xmlns:a16="http://schemas.microsoft.com/office/drawing/2014/main" id="{A622F0E0-CD20-67BF-CABA-782E10113DDB}"/>
              </a:ext>
            </a:extLst>
          </p:cNvPr>
          <p:cNvSpPr txBox="1"/>
          <p:nvPr/>
        </p:nvSpPr>
        <p:spPr>
          <a:xfrm>
            <a:off x="8321174" y="6423193"/>
            <a:ext cx="2518407" cy="307777"/>
          </a:xfrm>
          <a:prstGeom prst="rect">
            <a:avLst/>
          </a:prstGeom>
          <a:noFill/>
        </p:spPr>
        <p:txBody>
          <a:bodyPr wrap="square" rtlCol="0">
            <a:spAutoFit/>
          </a:bodyPr>
          <a:lstStyle/>
          <a:p>
            <a:pPr algn="ctr"/>
            <a:r>
              <a:rPr lang="en-US" sz="1400" b="1" dirty="0"/>
              <a:t>Mask superimposed on FT</a:t>
            </a:r>
          </a:p>
        </p:txBody>
      </p:sp>
    </p:spTree>
    <p:extLst>
      <p:ext uri="{BB962C8B-B14F-4D97-AF65-F5344CB8AC3E}">
        <p14:creationId xmlns:p14="http://schemas.microsoft.com/office/powerpoint/2010/main" val="3488764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FILTERING IN FOURIER SPACE</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5" name="Picture 4" descr="A painting of a castle&#10;&#10;Description automatically generated with medium confidence">
            <a:extLst>
              <a:ext uri="{FF2B5EF4-FFF2-40B4-BE49-F238E27FC236}">
                <a16:creationId xmlns:a16="http://schemas.microsoft.com/office/drawing/2014/main" id="{CC7AD2DF-D18F-C64D-4856-2776904D1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59" y="2456644"/>
            <a:ext cx="4922953" cy="3692216"/>
          </a:xfrm>
          <a:prstGeom prst="rect">
            <a:avLst/>
          </a:prstGeom>
        </p:spPr>
      </p:pic>
      <p:pic>
        <p:nvPicPr>
          <p:cNvPr id="9" name="Picture 8" descr="A painting of a castle&#10;&#10;Description automatically generated with medium confidence">
            <a:extLst>
              <a:ext uri="{FF2B5EF4-FFF2-40B4-BE49-F238E27FC236}">
                <a16:creationId xmlns:a16="http://schemas.microsoft.com/office/drawing/2014/main" id="{990F4989-6842-28B3-4909-9EAC2E2A6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988" y="2456644"/>
            <a:ext cx="4922953" cy="3692216"/>
          </a:xfrm>
          <a:prstGeom prst="rect">
            <a:avLst/>
          </a:prstGeom>
        </p:spPr>
      </p:pic>
      <p:sp>
        <p:nvSpPr>
          <p:cNvPr id="3" name="TextBox 2">
            <a:extLst>
              <a:ext uri="{FF2B5EF4-FFF2-40B4-BE49-F238E27FC236}">
                <a16:creationId xmlns:a16="http://schemas.microsoft.com/office/drawing/2014/main" id="{C2B1E3B4-EEB2-9BC6-774E-731B9E5E9418}"/>
              </a:ext>
            </a:extLst>
          </p:cNvPr>
          <p:cNvSpPr txBox="1"/>
          <p:nvPr/>
        </p:nvSpPr>
        <p:spPr>
          <a:xfrm>
            <a:off x="2507821" y="6207121"/>
            <a:ext cx="1896864" cy="307777"/>
          </a:xfrm>
          <a:prstGeom prst="rect">
            <a:avLst/>
          </a:prstGeom>
          <a:noFill/>
        </p:spPr>
        <p:txBody>
          <a:bodyPr wrap="square" rtlCol="0">
            <a:spAutoFit/>
          </a:bodyPr>
          <a:lstStyle/>
          <a:p>
            <a:pPr algn="ctr"/>
            <a:r>
              <a:rPr lang="en-US" sz="1400" b="1" dirty="0"/>
              <a:t>Original painting</a:t>
            </a:r>
          </a:p>
        </p:txBody>
      </p:sp>
      <p:sp>
        <p:nvSpPr>
          <p:cNvPr id="4" name="TextBox 3">
            <a:extLst>
              <a:ext uri="{FF2B5EF4-FFF2-40B4-BE49-F238E27FC236}">
                <a16:creationId xmlns:a16="http://schemas.microsoft.com/office/drawing/2014/main" id="{B633CCE3-AA46-414C-ACFB-A1E49763FE57}"/>
              </a:ext>
            </a:extLst>
          </p:cNvPr>
          <p:cNvSpPr txBox="1"/>
          <p:nvPr/>
        </p:nvSpPr>
        <p:spPr>
          <a:xfrm>
            <a:off x="7787316" y="6207121"/>
            <a:ext cx="1896864" cy="307777"/>
          </a:xfrm>
          <a:prstGeom prst="rect">
            <a:avLst/>
          </a:prstGeom>
          <a:noFill/>
        </p:spPr>
        <p:txBody>
          <a:bodyPr wrap="square" rtlCol="0">
            <a:spAutoFit/>
          </a:bodyPr>
          <a:lstStyle/>
          <a:p>
            <a:pPr algn="ctr"/>
            <a:r>
              <a:rPr lang="en-US" sz="1400" b="1" dirty="0" err="1"/>
              <a:t>Deweaved</a:t>
            </a:r>
            <a:r>
              <a:rPr lang="en-US" sz="1400" b="1" dirty="0"/>
              <a:t> painting</a:t>
            </a:r>
          </a:p>
        </p:txBody>
      </p:sp>
      <p:sp>
        <p:nvSpPr>
          <p:cNvPr id="6" name="TextBox 5">
            <a:extLst>
              <a:ext uri="{FF2B5EF4-FFF2-40B4-BE49-F238E27FC236}">
                <a16:creationId xmlns:a16="http://schemas.microsoft.com/office/drawing/2014/main" id="{10DEF2B2-9F55-EA84-2007-3032F5841856}"/>
              </a:ext>
            </a:extLst>
          </p:cNvPr>
          <p:cNvSpPr txBox="1"/>
          <p:nvPr/>
        </p:nvSpPr>
        <p:spPr>
          <a:xfrm>
            <a:off x="1300294" y="1167276"/>
            <a:ext cx="9591412" cy="1077218"/>
          </a:xfrm>
          <a:prstGeom prst="rect">
            <a:avLst/>
          </a:prstGeom>
          <a:noFill/>
        </p:spPr>
        <p:txBody>
          <a:bodyPr wrap="square" rtlCol="0">
            <a:spAutoFit/>
          </a:bodyPr>
          <a:lstStyle/>
          <a:p>
            <a:pPr algn="just"/>
            <a:r>
              <a:rPr lang="en-US" sz="1600" dirty="0"/>
              <a:t>The final step is to perform the inverse Fourier transform on the resulting product of the mask and the FT. The image below on the right shows the result of this process. It can be seen that the weaving patterns are significantly removed from the image. You may still notice some repeating patterns but that is attributable to an imperfect mask. This technique is useful for obtaining images obscured by repeating patterns.</a:t>
            </a:r>
          </a:p>
        </p:txBody>
      </p:sp>
    </p:spTree>
    <p:extLst>
      <p:ext uri="{BB962C8B-B14F-4D97-AF65-F5344CB8AC3E}">
        <p14:creationId xmlns:p14="http://schemas.microsoft.com/office/powerpoint/2010/main" val="79097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FILTERING IN FOURIER SPACE</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8" name="Picture 7" descr="A picture containing grey, space, monochrome, black&#10;&#10;Description automatically generated">
            <a:extLst>
              <a:ext uri="{FF2B5EF4-FFF2-40B4-BE49-F238E27FC236}">
                <a16:creationId xmlns:a16="http://schemas.microsoft.com/office/drawing/2014/main" id="{BA55552A-74CA-06AA-AA52-54238D867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43" y="2492839"/>
            <a:ext cx="4758055" cy="3568542"/>
          </a:xfrm>
          <a:prstGeom prst="rect">
            <a:avLst/>
          </a:prstGeom>
        </p:spPr>
      </p:pic>
      <p:pic>
        <p:nvPicPr>
          <p:cNvPr id="4" name="Picture 3" descr="A black background with white dots&#10;&#10;Description automatically generated with low confidence">
            <a:extLst>
              <a:ext uri="{FF2B5EF4-FFF2-40B4-BE49-F238E27FC236}">
                <a16:creationId xmlns:a16="http://schemas.microsoft.com/office/drawing/2014/main" id="{FC509EB7-6FCB-C33E-2F2A-30A87B029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851" y="2492838"/>
            <a:ext cx="4758056" cy="3568542"/>
          </a:xfrm>
          <a:prstGeom prst="rect">
            <a:avLst/>
          </a:prstGeom>
        </p:spPr>
      </p:pic>
      <p:sp>
        <p:nvSpPr>
          <p:cNvPr id="3" name="TextBox 2">
            <a:extLst>
              <a:ext uri="{FF2B5EF4-FFF2-40B4-BE49-F238E27FC236}">
                <a16:creationId xmlns:a16="http://schemas.microsoft.com/office/drawing/2014/main" id="{9680920F-E549-AD49-895A-D46849569526}"/>
              </a:ext>
            </a:extLst>
          </p:cNvPr>
          <p:cNvSpPr txBox="1"/>
          <p:nvPr/>
        </p:nvSpPr>
        <p:spPr>
          <a:xfrm>
            <a:off x="1300294" y="1387268"/>
            <a:ext cx="9591412" cy="830997"/>
          </a:xfrm>
          <a:prstGeom prst="rect">
            <a:avLst/>
          </a:prstGeom>
          <a:noFill/>
        </p:spPr>
        <p:txBody>
          <a:bodyPr wrap="square" rtlCol="0">
            <a:spAutoFit/>
          </a:bodyPr>
          <a:lstStyle/>
          <a:p>
            <a:pPr algn="just"/>
            <a:r>
              <a:rPr lang="en-US" sz="1600" dirty="0"/>
              <a:t>The inverse of the mask can be used if you want to get the weaving pattern instead of the underlying painting. This time, the peaks are retained while the other parts are “turned off”. The image on the right shows the inverted mask</a:t>
            </a:r>
          </a:p>
        </p:txBody>
      </p:sp>
      <p:sp>
        <p:nvSpPr>
          <p:cNvPr id="5" name="TextBox 4">
            <a:extLst>
              <a:ext uri="{FF2B5EF4-FFF2-40B4-BE49-F238E27FC236}">
                <a16:creationId xmlns:a16="http://schemas.microsoft.com/office/drawing/2014/main" id="{11DCA2BD-3061-0679-7CBB-91CC7B7B99A3}"/>
              </a:ext>
            </a:extLst>
          </p:cNvPr>
          <p:cNvSpPr txBox="1"/>
          <p:nvPr/>
        </p:nvSpPr>
        <p:spPr>
          <a:xfrm>
            <a:off x="7679675" y="6076432"/>
            <a:ext cx="2518407" cy="307777"/>
          </a:xfrm>
          <a:prstGeom prst="rect">
            <a:avLst/>
          </a:prstGeom>
          <a:noFill/>
        </p:spPr>
        <p:txBody>
          <a:bodyPr wrap="square" rtlCol="0">
            <a:spAutoFit/>
          </a:bodyPr>
          <a:lstStyle/>
          <a:p>
            <a:pPr algn="ctr"/>
            <a:r>
              <a:rPr lang="en-US" sz="1400" b="1" dirty="0"/>
              <a:t>Inverted mask</a:t>
            </a:r>
          </a:p>
        </p:txBody>
      </p:sp>
      <p:sp>
        <p:nvSpPr>
          <p:cNvPr id="6" name="TextBox 5">
            <a:extLst>
              <a:ext uri="{FF2B5EF4-FFF2-40B4-BE49-F238E27FC236}">
                <a16:creationId xmlns:a16="http://schemas.microsoft.com/office/drawing/2014/main" id="{B11BD52F-B9FA-911A-E1FA-FDF08F453436}"/>
              </a:ext>
            </a:extLst>
          </p:cNvPr>
          <p:cNvSpPr txBox="1"/>
          <p:nvPr/>
        </p:nvSpPr>
        <p:spPr>
          <a:xfrm>
            <a:off x="2007966" y="6076431"/>
            <a:ext cx="2518407" cy="307777"/>
          </a:xfrm>
          <a:prstGeom prst="rect">
            <a:avLst/>
          </a:prstGeom>
          <a:noFill/>
        </p:spPr>
        <p:txBody>
          <a:bodyPr wrap="square" rtlCol="0">
            <a:spAutoFit/>
          </a:bodyPr>
          <a:lstStyle/>
          <a:p>
            <a:pPr algn="ctr"/>
            <a:r>
              <a:rPr lang="en-US" sz="1400" b="1" dirty="0"/>
              <a:t>FT</a:t>
            </a:r>
          </a:p>
        </p:txBody>
      </p:sp>
    </p:spTree>
    <p:extLst>
      <p:ext uri="{BB962C8B-B14F-4D97-AF65-F5344CB8AC3E}">
        <p14:creationId xmlns:p14="http://schemas.microsoft.com/office/powerpoint/2010/main" val="975718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FILTERING IN FOURIER SPACE</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5" name="Picture 4" descr="A painting of a castle&#10;&#10;Description automatically generated with medium confidence">
            <a:extLst>
              <a:ext uri="{FF2B5EF4-FFF2-40B4-BE49-F238E27FC236}">
                <a16:creationId xmlns:a16="http://schemas.microsoft.com/office/drawing/2014/main" id="{CC7AD2DF-D18F-C64D-4856-2776904D1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84" y="2084087"/>
            <a:ext cx="5023881" cy="3767911"/>
          </a:xfrm>
          <a:prstGeom prst="rect">
            <a:avLst/>
          </a:prstGeom>
        </p:spPr>
      </p:pic>
      <p:pic>
        <p:nvPicPr>
          <p:cNvPr id="4" name="Picture 3" descr="A close up of a black fabric&#10;&#10;Description automatically generated with medium confidence">
            <a:extLst>
              <a:ext uri="{FF2B5EF4-FFF2-40B4-BE49-F238E27FC236}">
                <a16:creationId xmlns:a16="http://schemas.microsoft.com/office/drawing/2014/main" id="{6DB58ACD-F125-24ED-4F08-1D28B4EC3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135" y="2084088"/>
            <a:ext cx="5023881" cy="3767911"/>
          </a:xfrm>
          <a:prstGeom prst="rect">
            <a:avLst/>
          </a:prstGeom>
        </p:spPr>
      </p:pic>
      <p:sp>
        <p:nvSpPr>
          <p:cNvPr id="3" name="TextBox 2">
            <a:extLst>
              <a:ext uri="{FF2B5EF4-FFF2-40B4-BE49-F238E27FC236}">
                <a16:creationId xmlns:a16="http://schemas.microsoft.com/office/drawing/2014/main" id="{8C75296D-F174-A4CA-B291-86DCA2683816}"/>
              </a:ext>
            </a:extLst>
          </p:cNvPr>
          <p:cNvSpPr txBox="1"/>
          <p:nvPr/>
        </p:nvSpPr>
        <p:spPr>
          <a:xfrm>
            <a:off x="1300294" y="1193736"/>
            <a:ext cx="9591412" cy="338554"/>
          </a:xfrm>
          <a:prstGeom prst="rect">
            <a:avLst/>
          </a:prstGeom>
          <a:noFill/>
        </p:spPr>
        <p:txBody>
          <a:bodyPr wrap="square" rtlCol="0">
            <a:spAutoFit/>
          </a:bodyPr>
          <a:lstStyle/>
          <a:p>
            <a:pPr algn="just"/>
            <a:r>
              <a:rPr lang="en-US" sz="1600" dirty="0"/>
              <a:t>Here is the retrieved weaving pattern from the painting.</a:t>
            </a:r>
          </a:p>
        </p:txBody>
      </p:sp>
      <p:sp>
        <p:nvSpPr>
          <p:cNvPr id="9" name="TextBox 8">
            <a:extLst>
              <a:ext uri="{FF2B5EF4-FFF2-40B4-BE49-F238E27FC236}">
                <a16:creationId xmlns:a16="http://schemas.microsoft.com/office/drawing/2014/main" id="{83E073F2-B1CD-86D0-36A2-5968A1B934B3}"/>
              </a:ext>
            </a:extLst>
          </p:cNvPr>
          <p:cNvSpPr txBox="1"/>
          <p:nvPr/>
        </p:nvSpPr>
        <p:spPr>
          <a:xfrm>
            <a:off x="1975720" y="5923484"/>
            <a:ext cx="2518407" cy="307777"/>
          </a:xfrm>
          <a:prstGeom prst="rect">
            <a:avLst/>
          </a:prstGeom>
          <a:noFill/>
        </p:spPr>
        <p:txBody>
          <a:bodyPr wrap="square" rtlCol="0">
            <a:spAutoFit/>
          </a:bodyPr>
          <a:lstStyle/>
          <a:p>
            <a:pPr algn="ctr"/>
            <a:r>
              <a:rPr lang="en-US" sz="1400" b="1" dirty="0"/>
              <a:t>Original painting</a:t>
            </a:r>
          </a:p>
        </p:txBody>
      </p:sp>
      <p:sp>
        <p:nvSpPr>
          <p:cNvPr id="10" name="TextBox 9">
            <a:extLst>
              <a:ext uri="{FF2B5EF4-FFF2-40B4-BE49-F238E27FC236}">
                <a16:creationId xmlns:a16="http://schemas.microsoft.com/office/drawing/2014/main" id="{AB0C305A-5245-47B7-0AEC-1907F1D81107}"/>
              </a:ext>
            </a:extLst>
          </p:cNvPr>
          <p:cNvSpPr txBox="1"/>
          <p:nvPr/>
        </p:nvSpPr>
        <p:spPr>
          <a:xfrm>
            <a:off x="7697875" y="5923484"/>
            <a:ext cx="2518407" cy="307777"/>
          </a:xfrm>
          <a:prstGeom prst="rect">
            <a:avLst/>
          </a:prstGeom>
          <a:noFill/>
        </p:spPr>
        <p:txBody>
          <a:bodyPr wrap="square" rtlCol="0">
            <a:spAutoFit/>
          </a:bodyPr>
          <a:lstStyle/>
          <a:p>
            <a:pPr algn="ctr"/>
            <a:r>
              <a:rPr lang="en-US" sz="1400" b="1" dirty="0"/>
              <a:t>Weaving pattern</a:t>
            </a:r>
          </a:p>
        </p:txBody>
      </p:sp>
    </p:spTree>
    <p:extLst>
      <p:ext uri="{BB962C8B-B14F-4D97-AF65-F5344CB8AC3E}">
        <p14:creationId xmlns:p14="http://schemas.microsoft.com/office/powerpoint/2010/main" val="165758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CONVOLUTION THEOREM REDUX</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a:t>
            </a:r>
            <a:r>
              <a:rPr lang="en-US" sz="1200" dirty="0">
                <a:hlinkClick r:id="rId2"/>
              </a:rPr>
              <a:t>https://github.com/genvert/AP_157_FX-2_Vertudez/tree/main/Activity%202%20Part%202</a:t>
            </a:r>
            <a:endParaRPr lang="en-US" sz="1200" dirty="0"/>
          </a:p>
        </p:txBody>
      </p:sp>
      <p:pic>
        <p:nvPicPr>
          <p:cNvPr id="4" name="Picture 3" descr="A picture containing screenshot, text, rectangle&#10;&#10;Description automatically generated">
            <a:extLst>
              <a:ext uri="{FF2B5EF4-FFF2-40B4-BE49-F238E27FC236}">
                <a16:creationId xmlns:a16="http://schemas.microsoft.com/office/drawing/2014/main" id="{39944816-243D-4F18-EB7C-01CF78C83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62" y="2690366"/>
            <a:ext cx="3893951" cy="1946976"/>
          </a:xfrm>
          <a:prstGeom prst="rect">
            <a:avLst/>
          </a:prstGeom>
        </p:spPr>
      </p:pic>
      <p:pic>
        <p:nvPicPr>
          <p:cNvPr id="6" name="Picture 5" descr="A picture containing circle, screenshot&#10;&#10;Description automatically generated">
            <a:extLst>
              <a:ext uri="{FF2B5EF4-FFF2-40B4-BE49-F238E27FC236}">
                <a16:creationId xmlns:a16="http://schemas.microsoft.com/office/drawing/2014/main" id="{79DDDF2E-4EE9-092A-44D2-6DD31FAA5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64" y="4440174"/>
            <a:ext cx="3893949" cy="1946975"/>
          </a:xfrm>
          <a:prstGeom prst="rect">
            <a:avLst/>
          </a:prstGeom>
        </p:spPr>
      </p:pic>
      <p:pic>
        <p:nvPicPr>
          <p:cNvPr id="8" name="Picture 7" descr="A picture containing circle, screenshot, black, astronomy&#10;&#10;Description automatically generated">
            <a:extLst>
              <a:ext uri="{FF2B5EF4-FFF2-40B4-BE49-F238E27FC236}">
                <a16:creationId xmlns:a16="http://schemas.microsoft.com/office/drawing/2014/main" id="{A581564A-1AE1-8B0C-5ADA-D8A1DE43D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0889" y="1364322"/>
            <a:ext cx="3893951" cy="1946976"/>
          </a:xfrm>
          <a:prstGeom prst="rect">
            <a:avLst/>
          </a:prstGeom>
        </p:spPr>
      </p:pic>
      <p:pic>
        <p:nvPicPr>
          <p:cNvPr id="10" name="Picture 9" descr="A picture containing screenshot, text, astronomy&#10;&#10;Description automatically generated">
            <a:extLst>
              <a:ext uri="{FF2B5EF4-FFF2-40B4-BE49-F238E27FC236}">
                <a16:creationId xmlns:a16="http://schemas.microsoft.com/office/drawing/2014/main" id="{B50DB9AC-FF62-95A1-F364-849C13691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0889" y="3546703"/>
            <a:ext cx="3893949" cy="1946975"/>
          </a:xfrm>
          <a:prstGeom prst="rect">
            <a:avLst/>
          </a:prstGeom>
        </p:spPr>
      </p:pic>
      <p:pic>
        <p:nvPicPr>
          <p:cNvPr id="12" name="Picture 11" descr="A picture containing screenshot, text&#10;&#10;Description automatically generated">
            <a:extLst>
              <a:ext uri="{FF2B5EF4-FFF2-40B4-BE49-F238E27FC236}">
                <a16:creationId xmlns:a16="http://schemas.microsoft.com/office/drawing/2014/main" id="{ADF9AAC6-ADA2-DDC5-E218-E6097D987A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164" y="940559"/>
            <a:ext cx="3893949" cy="1946975"/>
          </a:xfrm>
          <a:prstGeom prst="rect">
            <a:avLst/>
          </a:prstGeom>
        </p:spPr>
      </p:pic>
      <p:sp>
        <p:nvSpPr>
          <p:cNvPr id="3" name="TextBox 2">
            <a:extLst>
              <a:ext uri="{FF2B5EF4-FFF2-40B4-BE49-F238E27FC236}">
                <a16:creationId xmlns:a16="http://schemas.microsoft.com/office/drawing/2014/main" id="{EF12EA74-BB41-45A0-E5A5-46027DC726F6}"/>
              </a:ext>
            </a:extLst>
          </p:cNvPr>
          <p:cNvSpPr txBox="1"/>
          <p:nvPr/>
        </p:nvSpPr>
        <p:spPr>
          <a:xfrm>
            <a:off x="4056779" y="1653877"/>
            <a:ext cx="4069777" cy="3785652"/>
          </a:xfrm>
          <a:prstGeom prst="rect">
            <a:avLst/>
          </a:prstGeom>
          <a:noFill/>
        </p:spPr>
        <p:txBody>
          <a:bodyPr wrap="square" rtlCol="0">
            <a:spAutoFit/>
          </a:bodyPr>
          <a:lstStyle/>
          <a:p>
            <a:pPr algn="just"/>
            <a:r>
              <a:rPr lang="en-US" sz="1600" dirty="0"/>
              <a:t>In this section, we revisit some properties of the Fourier transform.</a:t>
            </a:r>
          </a:p>
          <a:p>
            <a:pPr algn="just"/>
            <a:endParaRPr lang="en-US" sz="1600" dirty="0"/>
          </a:p>
          <a:p>
            <a:pPr algn="just"/>
            <a:r>
              <a:rPr lang="en-US" sz="1600" dirty="0"/>
              <a:t>The images on the side are circles of radii 0 (which is just a pixel, or a Dirac delta), 1, 5, 10, and 100, separated by some distance, and their FTs.</a:t>
            </a:r>
          </a:p>
          <a:p>
            <a:pPr algn="just"/>
            <a:endParaRPr lang="en-US" sz="1600" dirty="0"/>
          </a:p>
          <a:p>
            <a:pPr algn="just"/>
            <a:r>
              <a:rPr lang="en-US" sz="1600" dirty="0"/>
              <a:t>Recall that the FT of sinusoids are Dirac deltas, and this is true vice versa as seen from the first image. The resulting FT of the circles with higher radius are just products of multiple sinusoids, resulting in a circular diffraction pattern with inversely proportional radius.</a:t>
            </a:r>
          </a:p>
          <a:p>
            <a:pPr algn="just"/>
            <a:endParaRPr lang="en-US" sz="1600" dirty="0"/>
          </a:p>
        </p:txBody>
      </p:sp>
    </p:spTree>
    <p:extLst>
      <p:ext uri="{BB962C8B-B14F-4D97-AF65-F5344CB8AC3E}">
        <p14:creationId xmlns:p14="http://schemas.microsoft.com/office/powerpoint/2010/main" val="1422890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1879</Words>
  <Application>Microsoft Office PowerPoint</Application>
  <PresentationFormat>Widescreen</PresentationFormat>
  <Paragraphs>118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Activity 2: PROPERTIES AND APPLICATIOON OF 2D FOURIER TRANSFORM PART 2</vt:lpstr>
      <vt:lpstr>OBJECTIVES</vt:lpstr>
      <vt:lpstr>ROTATION PROPERTIES OF FT</vt:lpstr>
      <vt:lpstr>FILTERING IN FOURIER SPACE</vt:lpstr>
      <vt:lpstr>FILTERING IN FOURIER SPACE</vt:lpstr>
      <vt:lpstr>FILTERING IN FOURIER SPACE</vt:lpstr>
      <vt:lpstr>FILTERING IN FOURIER SPACE</vt:lpstr>
      <vt:lpstr>FILTERING IN FOURIER SPACE</vt:lpstr>
      <vt:lpstr>CONVOLUTION THEOREM REDUX</vt:lpstr>
      <vt:lpstr>CONVOLUTION THEOREM REDUX</vt:lpstr>
      <vt:lpstr>CONVOLUTION THEOREM REDUX</vt:lpstr>
      <vt:lpstr>CONVOLUTION THEOREM REDUX</vt:lpstr>
      <vt:lpstr>FINGERPRINT: RIDGE ENHANCEMENT</vt:lpstr>
      <vt:lpstr>FINGERPRINT: RIDGE ENHANCEMENT</vt:lpstr>
      <vt:lpstr>LUNAR LANDING SCANNED PICTURE: LINE REMOVAL</vt:lpstr>
      <vt:lpstr>REFLECTION</vt:lpstr>
      <vt:lpstr>SELF-GRADE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Vertudez_Activity_2_Part_1_Report</dc:title>
  <dc:creator>Genesis Vertudez</dc:creator>
  <cp:lastModifiedBy>Genesis Vertudez</cp:lastModifiedBy>
  <cp:revision>167</cp:revision>
  <dcterms:created xsi:type="dcterms:W3CDTF">2023-03-23T09:55:22Z</dcterms:created>
  <dcterms:modified xsi:type="dcterms:W3CDTF">2023-07-02T23:42:54Z</dcterms:modified>
</cp:coreProperties>
</file>